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8288000" cy="10287000"/>
  <p:notesSz cx="6858000" cy="9144000"/>
  <p:embeddedFontLst>
    <p:embeddedFont>
      <p:font typeface="Agile Li" charset="1" panose="00000500000000000000"/>
      <p:regular r:id="rId21"/>
    </p:embeddedFont>
    <p:embeddedFont>
      <p:font typeface="Borel" charset="1" panose="00000000000000000000"/>
      <p:regular r:id="rId22"/>
    </p:embeddedFont>
    <p:embeddedFont>
      <p:font typeface="Poppins Bold" charset="1" panose="00000800000000000000"/>
      <p:regular r:id="rId23"/>
    </p:embeddedFont>
    <p:embeddedFont>
      <p:font typeface="Poppins" charset="1" panose="00000500000000000000"/>
      <p:regular r:id="rId24"/>
    </p:embeddedFont>
    <p:embeddedFont>
      <p:font typeface="Canva Sans Bold" charset="1" panose="020B0803030501040103"/>
      <p:regular r:id="rId25"/>
    </p:embeddedFont>
    <p:embeddedFont>
      <p:font typeface="Canva Sans" charset="1" panose="020B0503030501040103"/>
      <p:regular r:id="rId26"/>
    </p:embeddedFont>
    <p:embeddedFont>
      <p:font typeface="Suez One" charset="1" panose="0000050000000000000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RZAkZIEQ.mp4>
</file>

<file path=ppt/media/image1.png>
</file>

<file path=ppt/media/image10.png>
</file>

<file path=ppt/media/image11.png>
</file>

<file path=ppt/media/image12.png>
</file>

<file path=ppt/media/image13.svg>
</file>

<file path=ppt/media/image14.png>
</file>

<file path=ppt/media/image15.png>
</file>

<file path=ppt/media/image16.png>
</file>

<file path=ppt/media/image17.png>
</file>

<file path=ppt/media/image18.svg>
</file>

<file path=ppt/media/image2.png>
</file>

<file path=ppt/media/image3.png>
</file>

<file path=ppt/media/image4.png>
</file>

<file path=ppt/media/image5.png>
</file>

<file path=ppt/media/image6.pn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png" Type="http://schemas.openxmlformats.org/officeDocument/2006/relationships/image"/><Relationship Id="rId4" Target="../media/image16.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media/image18.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VAGRZAkZIEQ.mp4" Type="http://schemas.openxmlformats.org/officeDocument/2006/relationships/video"/><Relationship Id="rId4" Target="../media/VAGRZAkZIEQ.mp4" Type="http://schemas.microsoft.com/office/2007/relationships/media"/></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524141">
            <a:off x="-720571" y="-1702946"/>
            <a:ext cx="4544240" cy="5877852"/>
            <a:chOff x="0" y="0"/>
            <a:chExt cx="665246" cy="860478"/>
          </a:xfrm>
        </p:grpSpPr>
        <p:sp>
          <p:nvSpPr>
            <p:cNvPr name="Freeform 3" id="3"/>
            <p:cNvSpPr/>
            <p:nvPr/>
          </p:nvSpPr>
          <p:spPr>
            <a:xfrm flipH="false" flipV="false" rot="0">
              <a:off x="0" y="0"/>
              <a:ext cx="665246" cy="860478"/>
            </a:xfrm>
            <a:custGeom>
              <a:avLst/>
              <a:gdLst/>
              <a:ahLst/>
              <a:cxnLst/>
              <a:rect r="r" b="b" t="t" l="l"/>
              <a:pathLst>
                <a:path h="860478" w="665246">
                  <a:moveTo>
                    <a:pt x="115850" y="0"/>
                  </a:moveTo>
                  <a:lnTo>
                    <a:pt x="549396" y="0"/>
                  </a:lnTo>
                  <a:cubicBezTo>
                    <a:pt x="580122" y="0"/>
                    <a:pt x="609588" y="12206"/>
                    <a:pt x="631315" y="33932"/>
                  </a:cubicBezTo>
                  <a:cubicBezTo>
                    <a:pt x="653041" y="55658"/>
                    <a:pt x="665246" y="85125"/>
                    <a:pt x="665246" y="115850"/>
                  </a:cubicBezTo>
                  <a:lnTo>
                    <a:pt x="665246" y="744628"/>
                  </a:lnTo>
                  <a:cubicBezTo>
                    <a:pt x="665246" y="808610"/>
                    <a:pt x="613378" y="860478"/>
                    <a:pt x="549396" y="860478"/>
                  </a:cubicBezTo>
                  <a:lnTo>
                    <a:pt x="115850" y="860478"/>
                  </a:lnTo>
                  <a:cubicBezTo>
                    <a:pt x="51868" y="860478"/>
                    <a:pt x="0" y="808610"/>
                    <a:pt x="0" y="744628"/>
                  </a:cubicBezTo>
                  <a:lnTo>
                    <a:pt x="0" y="115850"/>
                  </a:lnTo>
                  <a:cubicBezTo>
                    <a:pt x="0" y="51868"/>
                    <a:pt x="51868" y="0"/>
                    <a:pt x="115850" y="0"/>
                  </a:cubicBezTo>
                  <a:close/>
                </a:path>
              </a:pathLst>
            </a:custGeom>
            <a:solidFill>
              <a:srgbClr val="8981DF"/>
            </a:solidFill>
          </p:spPr>
        </p:sp>
        <p:sp>
          <p:nvSpPr>
            <p:cNvPr name="TextBox 4" id="4"/>
            <p:cNvSpPr txBox="true"/>
            <p:nvPr/>
          </p:nvSpPr>
          <p:spPr>
            <a:xfrm>
              <a:off x="0" y="-38100"/>
              <a:ext cx="665246" cy="89857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524141">
            <a:off x="15560523" y="8528437"/>
            <a:ext cx="7307079" cy="9451509"/>
            <a:chOff x="0" y="0"/>
            <a:chExt cx="665246" cy="860478"/>
          </a:xfrm>
        </p:grpSpPr>
        <p:sp>
          <p:nvSpPr>
            <p:cNvPr name="Freeform 6" id="6"/>
            <p:cNvSpPr/>
            <p:nvPr/>
          </p:nvSpPr>
          <p:spPr>
            <a:xfrm flipH="false" flipV="false" rot="0">
              <a:off x="0" y="0"/>
              <a:ext cx="665246" cy="860478"/>
            </a:xfrm>
            <a:custGeom>
              <a:avLst/>
              <a:gdLst/>
              <a:ahLst/>
              <a:cxnLst/>
              <a:rect r="r" b="b" t="t" l="l"/>
              <a:pathLst>
                <a:path h="860478" w="665246">
                  <a:moveTo>
                    <a:pt x="72047" y="0"/>
                  </a:moveTo>
                  <a:lnTo>
                    <a:pt x="593200" y="0"/>
                  </a:lnTo>
                  <a:cubicBezTo>
                    <a:pt x="612308" y="0"/>
                    <a:pt x="630633" y="7591"/>
                    <a:pt x="644144" y="21102"/>
                  </a:cubicBezTo>
                  <a:cubicBezTo>
                    <a:pt x="657656" y="34613"/>
                    <a:pt x="665246" y="52939"/>
                    <a:pt x="665246" y="72047"/>
                  </a:cubicBezTo>
                  <a:lnTo>
                    <a:pt x="665246" y="788431"/>
                  </a:lnTo>
                  <a:cubicBezTo>
                    <a:pt x="665246" y="807539"/>
                    <a:pt x="657656" y="825865"/>
                    <a:pt x="644144" y="839376"/>
                  </a:cubicBezTo>
                  <a:cubicBezTo>
                    <a:pt x="630633" y="852887"/>
                    <a:pt x="612308" y="860478"/>
                    <a:pt x="593200" y="860478"/>
                  </a:cubicBezTo>
                  <a:lnTo>
                    <a:pt x="72047" y="860478"/>
                  </a:lnTo>
                  <a:cubicBezTo>
                    <a:pt x="52939" y="860478"/>
                    <a:pt x="34613" y="852887"/>
                    <a:pt x="21102" y="839376"/>
                  </a:cubicBezTo>
                  <a:cubicBezTo>
                    <a:pt x="7591" y="825865"/>
                    <a:pt x="0" y="807539"/>
                    <a:pt x="0" y="788431"/>
                  </a:cubicBezTo>
                  <a:lnTo>
                    <a:pt x="0" y="72047"/>
                  </a:lnTo>
                  <a:cubicBezTo>
                    <a:pt x="0" y="52939"/>
                    <a:pt x="7591" y="34613"/>
                    <a:pt x="21102" y="21102"/>
                  </a:cubicBezTo>
                  <a:cubicBezTo>
                    <a:pt x="34613" y="7591"/>
                    <a:pt x="52939" y="0"/>
                    <a:pt x="72047" y="0"/>
                  </a:cubicBezTo>
                  <a:close/>
                </a:path>
              </a:pathLst>
            </a:custGeom>
            <a:solidFill>
              <a:srgbClr val="8981DF"/>
            </a:solidFill>
          </p:spPr>
        </p:sp>
        <p:sp>
          <p:nvSpPr>
            <p:cNvPr name="TextBox 7" id="7"/>
            <p:cNvSpPr txBox="true"/>
            <p:nvPr/>
          </p:nvSpPr>
          <p:spPr>
            <a:xfrm>
              <a:off x="0" y="-38100"/>
              <a:ext cx="665246" cy="898578"/>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2907507" y="1721244"/>
            <a:ext cx="14590415" cy="5710888"/>
            <a:chOff x="0" y="0"/>
            <a:chExt cx="3842743" cy="1504102"/>
          </a:xfrm>
        </p:grpSpPr>
        <p:sp>
          <p:nvSpPr>
            <p:cNvPr name="Freeform 9" id="9"/>
            <p:cNvSpPr/>
            <p:nvPr/>
          </p:nvSpPr>
          <p:spPr>
            <a:xfrm flipH="false" flipV="false" rot="0">
              <a:off x="0" y="0"/>
              <a:ext cx="3842743" cy="1504102"/>
            </a:xfrm>
            <a:custGeom>
              <a:avLst/>
              <a:gdLst/>
              <a:ahLst/>
              <a:cxnLst/>
              <a:rect r="r" b="b" t="t" l="l"/>
              <a:pathLst>
                <a:path h="1504102" w="3842743">
                  <a:moveTo>
                    <a:pt x="26000" y="0"/>
                  </a:moveTo>
                  <a:lnTo>
                    <a:pt x="3816743" y="0"/>
                  </a:lnTo>
                  <a:cubicBezTo>
                    <a:pt x="3823638" y="0"/>
                    <a:pt x="3830252" y="2739"/>
                    <a:pt x="3835128" y="7615"/>
                  </a:cubicBezTo>
                  <a:cubicBezTo>
                    <a:pt x="3840004" y="12491"/>
                    <a:pt x="3842743" y="19105"/>
                    <a:pt x="3842743" y="26000"/>
                  </a:cubicBezTo>
                  <a:lnTo>
                    <a:pt x="3842743" y="1478102"/>
                  </a:lnTo>
                  <a:cubicBezTo>
                    <a:pt x="3842743" y="1484998"/>
                    <a:pt x="3840004" y="1491611"/>
                    <a:pt x="3835128" y="1496487"/>
                  </a:cubicBezTo>
                  <a:cubicBezTo>
                    <a:pt x="3830252" y="1501363"/>
                    <a:pt x="3823638" y="1504102"/>
                    <a:pt x="3816743" y="1504102"/>
                  </a:cubicBezTo>
                  <a:lnTo>
                    <a:pt x="26000" y="1504102"/>
                  </a:lnTo>
                  <a:cubicBezTo>
                    <a:pt x="11641" y="1504102"/>
                    <a:pt x="0" y="1492462"/>
                    <a:pt x="0" y="1478102"/>
                  </a:cubicBezTo>
                  <a:lnTo>
                    <a:pt x="0" y="26000"/>
                  </a:lnTo>
                  <a:cubicBezTo>
                    <a:pt x="0" y="19105"/>
                    <a:pt x="2739" y="12491"/>
                    <a:pt x="7615" y="7615"/>
                  </a:cubicBezTo>
                  <a:cubicBezTo>
                    <a:pt x="12491" y="2739"/>
                    <a:pt x="19105" y="0"/>
                    <a:pt x="26000" y="0"/>
                  </a:cubicBezTo>
                  <a:close/>
                </a:path>
              </a:pathLst>
            </a:custGeom>
            <a:solidFill>
              <a:srgbClr val="FFFFFF"/>
            </a:solidFill>
          </p:spPr>
        </p:sp>
        <p:sp>
          <p:nvSpPr>
            <p:cNvPr name="TextBox 10" id="10"/>
            <p:cNvSpPr txBox="true"/>
            <p:nvPr/>
          </p:nvSpPr>
          <p:spPr>
            <a:xfrm>
              <a:off x="0" y="-38100"/>
              <a:ext cx="3842743" cy="1542202"/>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0">
            <a:off x="4916711" y="7009903"/>
            <a:ext cx="9828634" cy="1167429"/>
            <a:chOff x="0" y="0"/>
            <a:chExt cx="2588611" cy="307471"/>
          </a:xfrm>
        </p:grpSpPr>
        <p:sp>
          <p:nvSpPr>
            <p:cNvPr name="Freeform 12" id="12"/>
            <p:cNvSpPr/>
            <p:nvPr/>
          </p:nvSpPr>
          <p:spPr>
            <a:xfrm flipH="false" flipV="false" rot="0">
              <a:off x="0" y="0"/>
              <a:ext cx="2588611" cy="307471"/>
            </a:xfrm>
            <a:custGeom>
              <a:avLst/>
              <a:gdLst/>
              <a:ahLst/>
              <a:cxnLst/>
              <a:rect r="r" b="b" t="t" l="l"/>
              <a:pathLst>
                <a:path h="307471" w="2588611">
                  <a:moveTo>
                    <a:pt x="78769" y="0"/>
                  </a:moveTo>
                  <a:lnTo>
                    <a:pt x="2509842" y="0"/>
                  </a:lnTo>
                  <a:cubicBezTo>
                    <a:pt x="2530733" y="0"/>
                    <a:pt x="2550768" y="8299"/>
                    <a:pt x="2565540" y="23071"/>
                  </a:cubicBezTo>
                  <a:cubicBezTo>
                    <a:pt x="2580312" y="37843"/>
                    <a:pt x="2588611" y="57878"/>
                    <a:pt x="2588611" y="78769"/>
                  </a:cubicBezTo>
                  <a:lnTo>
                    <a:pt x="2588611" y="228702"/>
                  </a:lnTo>
                  <a:cubicBezTo>
                    <a:pt x="2588611" y="249593"/>
                    <a:pt x="2580312" y="269628"/>
                    <a:pt x="2565540" y="284400"/>
                  </a:cubicBezTo>
                  <a:cubicBezTo>
                    <a:pt x="2550768" y="299172"/>
                    <a:pt x="2530733" y="307471"/>
                    <a:pt x="2509842" y="307471"/>
                  </a:cubicBezTo>
                  <a:lnTo>
                    <a:pt x="78769" y="307471"/>
                  </a:lnTo>
                  <a:cubicBezTo>
                    <a:pt x="57878" y="307471"/>
                    <a:pt x="37843" y="299172"/>
                    <a:pt x="23071" y="284400"/>
                  </a:cubicBezTo>
                  <a:cubicBezTo>
                    <a:pt x="8299" y="269628"/>
                    <a:pt x="0" y="249593"/>
                    <a:pt x="0" y="228702"/>
                  </a:cubicBezTo>
                  <a:lnTo>
                    <a:pt x="0" y="78769"/>
                  </a:lnTo>
                  <a:cubicBezTo>
                    <a:pt x="0" y="57878"/>
                    <a:pt x="8299" y="37843"/>
                    <a:pt x="23071" y="23071"/>
                  </a:cubicBezTo>
                  <a:cubicBezTo>
                    <a:pt x="37843" y="8299"/>
                    <a:pt x="57878" y="0"/>
                    <a:pt x="78769" y="0"/>
                  </a:cubicBezTo>
                  <a:close/>
                </a:path>
              </a:pathLst>
            </a:custGeom>
            <a:solidFill>
              <a:srgbClr val="CAC8E0"/>
            </a:solidFill>
          </p:spPr>
        </p:sp>
        <p:sp>
          <p:nvSpPr>
            <p:cNvPr name="TextBox 13" id="13"/>
            <p:cNvSpPr txBox="true"/>
            <p:nvPr/>
          </p:nvSpPr>
          <p:spPr>
            <a:xfrm>
              <a:off x="0" y="-38100"/>
              <a:ext cx="2588611" cy="345571"/>
            </a:xfrm>
            <a:prstGeom prst="rect">
              <a:avLst/>
            </a:prstGeom>
          </p:spPr>
          <p:txBody>
            <a:bodyPr anchor="ctr" rtlCol="false" tIns="50800" lIns="50800" bIns="50800" rIns="50800"/>
            <a:lstStyle/>
            <a:p>
              <a:pPr algn="ctr">
                <a:lnSpc>
                  <a:spcPts val="2659"/>
                </a:lnSpc>
              </a:pPr>
            </a:p>
          </p:txBody>
        </p:sp>
      </p:grpSp>
      <p:grpSp>
        <p:nvGrpSpPr>
          <p:cNvPr name="Group 14" id="14"/>
          <p:cNvGrpSpPr>
            <a:grpSpLocks noChangeAspect="true"/>
          </p:cNvGrpSpPr>
          <p:nvPr/>
        </p:nvGrpSpPr>
        <p:grpSpPr>
          <a:xfrm rot="0">
            <a:off x="-519040" y="1028700"/>
            <a:ext cx="5069887" cy="10031643"/>
            <a:chOff x="0" y="0"/>
            <a:chExt cx="2620010" cy="5184140"/>
          </a:xfrm>
        </p:grpSpPr>
        <p:sp>
          <p:nvSpPr>
            <p:cNvPr name="Freeform 15" id="15"/>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000000"/>
            </a:solidFill>
          </p:spPr>
        </p:sp>
        <p:sp>
          <p:nvSpPr>
            <p:cNvPr name="Freeform 16" id="16"/>
            <p:cNvSpPr/>
            <p:nvPr/>
          </p:nvSpPr>
          <p:spPr>
            <a:xfrm flipH="false" flipV="false" rot="0">
              <a:off x="185420" y="156210"/>
              <a:ext cx="2251710" cy="4876800"/>
            </a:xfrm>
            <a:custGeom>
              <a:avLst/>
              <a:gdLst/>
              <a:ahLst/>
              <a:cxnLst/>
              <a:rect r="r" b="b" t="t" l="l"/>
              <a:pathLst>
                <a:path h="4876800" w="2251710">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2"/>
              <a:stretch>
                <a:fillRect l="-5510" t="0" r="-5510" b="0"/>
              </a:stretch>
            </a:blipFill>
          </p:spPr>
        </p:sp>
        <p:sp>
          <p:nvSpPr>
            <p:cNvPr name="Freeform 17" id="17"/>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606060"/>
            </a:solidFill>
          </p:spPr>
        </p:sp>
        <p:sp>
          <p:nvSpPr>
            <p:cNvPr name="Freeform 18" id="18"/>
            <p:cNvSpPr/>
            <p:nvPr/>
          </p:nvSpPr>
          <p:spPr>
            <a:xfrm flipH="false" flipV="false" rot="0">
              <a:off x="1578312" y="187909"/>
              <a:ext cx="66636" cy="63602"/>
            </a:xfrm>
            <a:custGeom>
              <a:avLst/>
              <a:gdLst/>
              <a:ahLst/>
              <a:cxnLst/>
              <a:rect r="r" b="b" t="t" l="l"/>
              <a:pathLst>
                <a:path h="63602" w="66636">
                  <a:moveTo>
                    <a:pt x="33318" y="51"/>
                  </a:moveTo>
                  <a:cubicBezTo>
                    <a:pt x="21941" y="0"/>
                    <a:pt x="11406" y="6040"/>
                    <a:pt x="5703" y="15885"/>
                  </a:cubicBezTo>
                  <a:cubicBezTo>
                    <a:pt x="0" y="25729"/>
                    <a:pt x="0" y="37873"/>
                    <a:pt x="5703" y="47717"/>
                  </a:cubicBezTo>
                  <a:cubicBezTo>
                    <a:pt x="11406" y="57562"/>
                    <a:pt x="21941" y="63602"/>
                    <a:pt x="33318" y="63551"/>
                  </a:cubicBezTo>
                  <a:cubicBezTo>
                    <a:pt x="44695" y="63602"/>
                    <a:pt x="55230" y="57562"/>
                    <a:pt x="60933" y="47717"/>
                  </a:cubicBezTo>
                  <a:cubicBezTo>
                    <a:pt x="66636" y="37873"/>
                    <a:pt x="66636" y="25729"/>
                    <a:pt x="60933" y="15885"/>
                  </a:cubicBezTo>
                  <a:cubicBezTo>
                    <a:pt x="55230" y="6040"/>
                    <a:pt x="44695" y="0"/>
                    <a:pt x="33318" y="51"/>
                  </a:cubicBezTo>
                  <a:close/>
                </a:path>
              </a:pathLst>
            </a:custGeom>
            <a:solidFill>
              <a:srgbClr val="606060"/>
            </a:solidFill>
          </p:spPr>
        </p:sp>
        <p:sp>
          <p:nvSpPr>
            <p:cNvPr name="Freeform 19" id="19"/>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B8B8B8"/>
            </a:solidFill>
          </p:spPr>
        </p:sp>
        <p:sp>
          <p:nvSpPr>
            <p:cNvPr name="Freeform 20" id="20"/>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B8B8B8"/>
            </a:solidFill>
          </p:spPr>
        </p:sp>
        <p:sp>
          <p:nvSpPr>
            <p:cNvPr name="Freeform 21" id="21"/>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B8B8B8"/>
            </a:solidFill>
          </p:spPr>
        </p:sp>
        <p:sp>
          <p:nvSpPr>
            <p:cNvPr name="Freeform 22" id="22"/>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B8B8B8"/>
            </a:solidFill>
          </p:spPr>
        </p:sp>
        <p:sp>
          <p:nvSpPr>
            <p:cNvPr name="Freeform 23" id="23"/>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E9E9E9"/>
            </a:solidFill>
          </p:spPr>
        </p:sp>
      </p:grpSp>
      <p:sp>
        <p:nvSpPr>
          <p:cNvPr name="Freeform 24" id="24"/>
          <p:cNvSpPr/>
          <p:nvPr/>
        </p:nvSpPr>
        <p:spPr>
          <a:xfrm flipH="false" flipV="false" rot="0">
            <a:off x="11869794" y="89641"/>
            <a:ext cx="6030760" cy="1536353"/>
          </a:xfrm>
          <a:custGeom>
            <a:avLst/>
            <a:gdLst/>
            <a:ahLst/>
            <a:cxnLst/>
            <a:rect r="r" b="b" t="t" l="l"/>
            <a:pathLst>
              <a:path h="1536353" w="6030760">
                <a:moveTo>
                  <a:pt x="0" y="0"/>
                </a:moveTo>
                <a:lnTo>
                  <a:pt x="6030760" y="0"/>
                </a:lnTo>
                <a:lnTo>
                  <a:pt x="6030760" y="1536353"/>
                </a:lnTo>
                <a:lnTo>
                  <a:pt x="0" y="1536353"/>
                </a:lnTo>
                <a:lnTo>
                  <a:pt x="0" y="0"/>
                </a:lnTo>
                <a:close/>
              </a:path>
            </a:pathLst>
          </a:custGeom>
          <a:blipFill>
            <a:blip r:embed="rId3"/>
            <a:stretch>
              <a:fillRect l="0" t="0" r="0" b="0"/>
            </a:stretch>
          </a:blipFill>
        </p:spPr>
      </p:sp>
      <p:sp>
        <p:nvSpPr>
          <p:cNvPr name="TextBox 25" id="25"/>
          <p:cNvSpPr txBox="true"/>
          <p:nvPr/>
        </p:nvSpPr>
        <p:spPr>
          <a:xfrm rot="0">
            <a:off x="5253244" y="7071798"/>
            <a:ext cx="9155569" cy="1228725"/>
          </a:xfrm>
          <a:prstGeom prst="rect">
            <a:avLst/>
          </a:prstGeom>
        </p:spPr>
        <p:txBody>
          <a:bodyPr anchor="t" rtlCol="false" tIns="0" lIns="0" bIns="0" rIns="0">
            <a:spAutoFit/>
          </a:bodyPr>
          <a:lstStyle/>
          <a:p>
            <a:pPr algn="ctr">
              <a:lnSpc>
                <a:spcPts val="4725"/>
              </a:lnSpc>
              <a:spcBef>
                <a:spcPct val="0"/>
              </a:spcBef>
            </a:pPr>
            <a:r>
              <a:rPr lang="en-US" sz="3375" spc="222">
                <a:solidFill>
                  <a:srgbClr val="2B2A2A"/>
                </a:solidFill>
                <a:latin typeface="Agile Li"/>
                <a:ea typeface="Agile Li"/>
                <a:cs typeface="Agile Li"/>
                <a:sym typeface="Agile Li"/>
              </a:rPr>
              <a:t>“UNITED AS A COMMUNITY, STRONGER AS A FAMILY...”</a:t>
            </a:r>
          </a:p>
        </p:txBody>
      </p:sp>
      <p:sp>
        <p:nvSpPr>
          <p:cNvPr name="TextBox 26" id="26"/>
          <p:cNvSpPr txBox="true"/>
          <p:nvPr/>
        </p:nvSpPr>
        <p:spPr>
          <a:xfrm rot="0">
            <a:off x="4916711" y="2490343"/>
            <a:ext cx="16026106" cy="1253490"/>
          </a:xfrm>
          <a:prstGeom prst="rect">
            <a:avLst/>
          </a:prstGeom>
        </p:spPr>
        <p:txBody>
          <a:bodyPr anchor="t" rtlCol="false" tIns="0" lIns="0" bIns="0" rIns="0">
            <a:spAutoFit/>
          </a:bodyPr>
          <a:lstStyle/>
          <a:p>
            <a:pPr algn="l">
              <a:lnSpc>
                <a:spcPts val="9630"/>
              </a:lnSpc>
            </a:pPr>
            <a:r>
              <a:rPr lang="en-US" sz="9000">
                <a:solidFill>
                  <a:srgbClr val="5271FF"/>
                </a:solidFill>
                <a:latin typeface="Borel"/>
                <a:ea typeface="Borel"/>
                <a:cs typeface="Borel"/>
                <a:sym typeface="Borel"/>
              </a:rPr>
              <a:t>EnlightenedCircles</a:t>
            </a:r>
          </a:p>
        </p:txBody>
      </p:sp>
      <p:sp>
        <p:nvSpPr>
          <p:cNvPr name="TextBox 27" id="27"/>
          <p:cNvSpPr txBox="true"/>
          <p:nvPr/>
        </p:nvSpPr>
        <p:spPr>
          <a:xfrm rot="0">
            <a:off x="5526043" y="3743833"/>
            <a:ext cx="11242137" cy="2799334"/>
          </a:xfrm>
          <a:prstGeom prst="rect">
            <a:avLst/>
          </a:prstGeom>
        </p:spPr>
        <p:txBody>
          <a:bodyPr anchor="t" rtlCol="false" tIns="0" lIns="0" bIns="0" rIns="0">
            <a:spAutoFit/>
          </a:bodyPr>
          <a:lstStyle/>
          <a:p>
            <a:pPr algn="ctr">
              <a:lnSpc>
                <a:spcPts val="3637"/>
              </a:lnSpc>
            </a:pPr>
            <a:r>
              <a:rPr lang="en-US" b="true" sz="3399" u="sng">
                <a:solidFill>
                  <a:srgbClr val="646363"/>
                </a:solidFill>
                <a:latin typeface="Poppins Bold"/>
                <a:ea typeface="Poppins Bold"/>
                <a:cs typeface="Poppins Bold"/>
                <a:sym typeface="Poppins Bold"/>
              </a:rPr>
              <a:t>Presenting :</a:t>
            </a:r>
            <a:r>
              <a:rPr lang="en-US" sz="3399">
                <a:solidFill>
                  <a:srgbClr val="646363"/>
                </a:solidFill>
                <a:latin typeface="Poppins"/>
                <a:ea typeface="Poppins"/>
                <a:cs typeface="Poppins"/>
                <a:sym typeface="Poppins"/>
              </a:rPr>
              <a:t>Or Meira Balmas</a:t>
            </a:r>
            <a:r>
              <a:rPr lang="en-US" sz="3399">
                <a:solidFill>
                  <a:srgbClr val="646363"/>
                </a:solidFill>
                <a:latin typeface="Poppins"/>
                <a:ea typeface="Poppins"/>
                <a:cs typeface="Poppins"/>
                <a:sym typeface="Poppins"/>
              </a:rPr>
              <a:t> Ofir Galai </a:t>
            </a:r>
          </a:p>
          <a:p>
            <a:pPr algn="ctr">
              <a:lnSpc>
                <a:spcPts val="3637"/>
              </a:lnSpc>
            </a:pPr>
            <a:r>
              <a:rPr lang="en-US" b="true" sz="3399" u="sng">
                <a:solidFill>
                  <a:srgbClr val="646363"/>
                </a:solidFill>
                <a:latin typeface="Poppins Bold"/>
                <a:ea typeface="Poppins Bold"/>
                <a:cs typeface="Poppins Bold"/>
                <a:sym typeface="Poppins Bold"/>
              </a:rPr>
              <a:t>Supervisor</a:t>
            </a:r>
            <a:r>
              <a:rPr lang="en-US" sz="3399">
                <a:solidFill>
                  <a:srgbClr val="646363"/>
                </a:solidFill>
                <a:latin typeface="Poppins"/>
                <a:ea typeface="Poppins"/>
                <a:cs typeface="Poppins"/>
                <a:sym typeface="Poppins"/>
              </a:rPr>
              <a:t>: Dr. Anat Dahan </a:t>
            </a:r>
          </a:p>
          <a:p>
            <a:pPr algn="ctr">
              <a:lnSpc>
                <a:spcPts val="3637"/>
              </a:lnSpc>
            </a:pPr>
            <a:r>
              <a:rPr lang="en-US" sz="3399">
                <a:solidFill>
                  <a:srgbClr val="646363"/>
                </a:solidFill>
                <a:latin typeface="Poppins"/>
                <a:ea typeface="Poppins"/>
                <a:cs typeface="Poppins"/>
                <a:sym typeface="Poppins"/>
              </a:rPr>
              <a:t>24-1-D-22 Software Engineering Department </a:t>
            </a:r>
          </a:p>
          <a:p>
            <a:pPr algn="ctr">
              <a:lnSpc>
                <a:spcPts val="3637"/>
              </a:lnSpc>
            </a:pPr>
            <a:r>
              <a:rPr lang="en-US" sz="3399">
                <a:solidFill>
                  <a:srgbClr val="646363"/>
                </a:solidFill>
                <a:latin typeface="Poppins"/>
                <a:ea typeface="Poppins"/>
                <a:cs typeface="Poppins"/>
                <a:sym typeface="Poppins"/>
              </a:rPr>
              <a:t>Braude College </a:t>
            </a:r>
          </a:p>
          <a:p>
            <a:pPr algn="ctr">
              <a:lnSpc>
                <a:spcPts val="3637"/>
              </a:lnSpc>
            </a:pPr>
            <a:r>
              <a:rPr lang="en-US" sz="3399">
                <a:solidFill>
                  <a:srgbClr val="646363"/>
                </a:solidFill>
                <a:latin typeface="Poppins"/>
                <a:ea typeface="Poppins"/>
                <a:cs typeface="Poppins"/>
                <a:sym typeface="Poppins"/>
              </a:rPr>
              <a:t>Capstone Project Phase B</a:t>
            </a:r>
          </a:p>
          <a:p>
            <a:pPr algn="ctr">
              <a:lnSpc>
                <a:spcPts val="3637"/>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762991" y="724643"/>
            <a:ext cx="16320770" cy="7501374"/>
            <a:chOff x="0" y="0"/>
            <a:chExt cx="4298474" cy="1975670"/>
          </a:xfrm>
        </p:grpSpPr>
        <p:sp>
          <p:nvSpPr>
            <p:cNvPr name="Freeform 3" id="3"/>
            <p:cNvSpPr/>
            <p:nvPr/>
          </p:nvSpPr>
          <p:spPr>
            <a:xfrm flipH="false" flipV="false" rot="0">
              <a:off x="0" y="0"/>
              <a:ext cx="4298474" cy="1975670"/>
            </a:xfrm>
            <a:custGeom>
              <a:avLst/>
              <a:gdLst/>
              <a:ahLst/>
              <a:cxnLst/>
              <a:rect r="r" b="b" t="t" l="l"/>
              <a:pathLst>
                <a:path h="1975670" w="4298474">
                  <a:moveTo>
                    <a:pt x="23244" y="0"/>
                  </a:moveTo>
                  <a:lnTo>
                    <a:pt x="4275231" y="0"/>
                  </a:lnTo>
                  <a:cubicBezTo>
                    <a:pt x="4288068" y="0"/>
                    <a:pt x="4298474" y="10407"/>
                    <a:pt x="4298474" y="23244"/>
                  </a:cubicBezTo>
                  <a:lnTo>
                    <a:pt x="4298474" y="1952427"/>
                  </a:lnTo>
                  <a:cubicBezTo>
                    <a:pt x="4298474" y="1965264"/>
                    <a:pt x="4288068" y="1975670"/>
                    <a:pt x="4275231" y="1975670"/>
                  </a:cubicBezTo>
                  <a:lnTo>
                    <a:pt x="23244" y="1975670"/>
                  </a:lnTo>
                  <a:cubicBezTo>
                    <a:pt x="10407" y="1975670"/>
                    <a:pt x="0" y="1965264"/>
                    <a:pt x="0" y="1952427"/>
                  </a:cubicBezTo>
                  <a:lnTo>
                    <a:pt x="0" y="23244"/>
                  </a:lnTo>
                  <a:cubicBezTo>
                    <a:pt x="0" y="10407"/>
                    <a:pt x="10407" y="0"/>
                    <a:pt x="23244" y="0"/>
                  </a:cubicBezTo>
                  <a:close/>
                </a:path>
              </a:pathLst>
            </a:custGeom>
            <a:solidFill>
              <a:srgbClr val="FFFFFF"/>
            </a:solidFill>
          </p:spPr>
        </p:sp>
        <p:sp>
          <p:nvSpPr>
            <p:cNvPr name="TextBox 4" id="4"/>
            <p:cNvSpPr txBox="true"/>
            <p:nvPr/>
          </p:nvSpPr>
          <p:spPr>
            <a:xfrm>
              <a:off x="0" y="-38100"/>
              <a:ext cx="4298474" cy="201377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524141">
            <a:off x="-1650553" y="-4089703"/>
            <a:ext cx="4544240" cy="5877852"/>
            <a:chOff x="0" y="0"/>
            <a:chExt cx="665246" cy="860478"/>
          </a:xfrm>
        </p:grpSpPr>
        <p:sp>
          <p:nvSpPr>
            <p:cNvPr name="Freeform 6" id="6"/>
            <p:cNvSpPr/>
            <p:nvPr/>
          </p:nvSpPr>
          <p:spPr>
            <a:xfrm flipH="false" flipV="false" rot="0">
              <a:off x="0" y="0"/>
              <a:ext cx="665246" cy="860478"/>
            </a:xfrm>
            <a:custGeom>
              <a:avLst/>
              <a:gdLst/>
              <a:ahLst/>
              <a:cxnLst/>
              <a:rect r="r" b="b" t="t" l="l"/>
              <a:pathLst>
                <a:path h="860478" w="665246">
                  <a:moveTo>
                    <a:pt x="115850" y="0"/>
                  </a:moveTo>
                  <a:lnTo>
                    <a:pt x="549396" y="0"/>
                  </a:lnTo>
                  <a:cubicBezTo>
                    <a:pt x="580122" y="0"/>
                    <a:pt x="609588" y="12206"/>
                    <a:pt x="631315" y="33932"/>
                  </a:cubicBezTo>
                  <a:cubicBezTo>
                    <a:pt x="653041" y="55658"/>
                    <a:pt x="665246" y="85125"/>
                    <a:pt x="665246" y="115850"/>
                  </a:cubicBezTo>
                  <a:lnTo>
                    <a:pt x="665246" y="744628"/>
                  </a:lnTo>
                  <a:cubicBezTo>
                    <a:pt x="665246" y="808610"/>
                    <a:pt x="613378" y="860478"/>
                    <a:pt x="549396" y="860478"/>
                  </a:cubicBezTo>
                  <a:lnTo>
                    <a:pt x="115850" y="860478"/>
                  </a:lnTo>
                  <a:cubicBezTo>
                    <a:pt x="51868" y="860478"/>
                    <a:pt x="0" y="808610"/>
                    <a:pt x="0" y="744628"/>
                  </a:cubicBezTo>
                  <a:lnTo>
                    <a:pt x="0" y="115850"/>
                  </a:lnTo>
                  <a:cubicBezTo>
                    <a:pt x="0" y="51868"/>
                    <a:pt x="51868" y="0"/>
                    <a:pt x="115850" y="0"/>
                  </a:cubicBezTo>
                  <a:close/>
                </a:path>
              </a:pathLst>
            </a:custGeom>
            <a:solidFill>
              <a:srgbClr val="CAC8E0"/>
            </a:solidFill>
          </p:spPr>
        </p:sp>
        <p:sp>
          <p:nvSpPr>
            <p:cNvPr name="TextBox 7" id="7"/>
            <p:cNvSpPr txBox="true"/>
            <p:nvPr/>
          </p:nvSpPr>
          <p:spPr>
            <a:xfrm>
              <a:off x="0" y="-38100"/>
              <a:ext cx="665246" cy="898578"/>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473106">
            <a:off x="15942323" y="9820715"/>
            <a:ext cx="11855355" cy="8511976"/>
            <a:chOff x="0" y="0"/>
            <a:chExt cx="1079327" cy="774942"/>
          </a:xfrm>
        </p:grpSpPr>
        <p:sp>
          <p:nvSpPr>
            <p:cNvPr name="Freeform 9" id="9"/>
            <p:cNvSpPr/>
            <p:nvPr/>
          </p:nvSpPr>
          <p:spPr>
            <a:xfrm flipH="false" flipV="false" rot="0">
              <a:off x="0" y="0"/>
              <a:ext cx="1079327" cy="774942"/>
            </a:xfrm>
            <a:custGeom>
              <a:avLst/>
              <a:gdLst/>
              <a:ahLst/>
              <a:cxnLst/>
              <a:rect r="r" b="b" t="t" l="l"/>
              <a:pathLst>
                <a:path h="774942" w="1079327">
                  <a:moveTo>
                    <a:pt x="44406" y="0"/>
                  </a:moveTo>
                  <a:lnTo>
                    <a:pt x="1034921" y="0"/>
                  </a:lnTo>
                  <a:cubicBezTo>
                    <a:pt x="1046698" y="0"/>
                    <a:pt x="1057993" y="4678"/>
                    <a:pt x="1066321" y="13006"/>
                  </a:cubicBezTo>
                  <a:cubicBezTo>
                    <a:pt x="1074649" y="21334"/>
                    <a:pt x="1079327" y="32629"/>
                    <a:pt x="1079327" y="44406"/>
                  </a:cubicBezTo>
                  <a:lnTo>
                    <a:pt x="1079327" y="730535"/>
                  </a:lnTo>
                  <a:cubicBezTo>
                    <a:pt x="1079327" y="742313"/>
                    <a:pt x="1074649" y="753608"/>
                    <a:pt x="1066321" y="761935"/>
                  </a:cubicBezTo>
                  <a:cubicBezTo>
                    <a:pt x="1057993" y="770263"/>
                    <a:pt x="1046698" y="774942"/>
                    <a:pt x="1034921" y="774942"/>
                  </a:cubicBezTo>
                  <a:lnTo>
                    <a:pt x="44406" y="774942"/>
                  </a:lnTo>
                  <a:cubicBezTo>
                    <a:pt x="32629" y="774942"/>
                    <a:pt x="21334" y="770263"/>
                    <a:pt x="13006" y="761935"/>
                  </a:cubicBezTo>
                  <a:cubicBezTo>
                    <a:pt x="4678" y="753608"/>
                    <a:pt x="0" y="742313"/>
                    <a:pt x="0" y="730535"/>
                  </a:cubicBezTo>
                  <a:lnTo>
                    <a:pt x="0" y="44406"/>
                  </a:lnTo>
                  <a:cubicBezTo>
                    <a:pt x="0" y="32629"/>
                    <a:pt x="4678" y="21334"/>
                    <a:pt x="13006" y="13006"/>
                  </a:cubicBezTo>
                  <a:cubicBezTo>
                    <a:pt x="21334" y="4678"/>
                    <a:pt x="32629" y="0"/>
                    <a:pt x="44406" y="0"/>
                  </a:cubicBezTo>
                  <a:close/>
                </a:path>
              </a:pathLst>
            </a:custGeom>
            <a:solidFill>
              <a:srgbClr val="FFFFFF"/>
            </a:solidFill>
          </p:spPr>
        </p:sp>
        <p:sp>
          <p:nvSpPr>
            <p:cNvPr name="TextBox 10" id="10"/>
            <p:cNvSpPr txBox="true"/>
            <p:nvPr/>
          </p:nvSpPr>
          <p:spPr>
            <a:xfrm>
              <a:off x="0" y="-38100"/>
              <a:ext cx="1079327" cy="813042"/>
            </a:xfrm>
            <a:prstGeom prst="rect">
              <a:avLst/>
            </a:prstGeom>
          </p:spPr>
          <p:txBody>
            <a:bodyPr anchor="ctr" rtlCol="false" tIns="50800" lIns="50800" bIns="50800" rIns="50800"/>
            <a:lstStyle/>
            <a:p>
              <a:pPr algn="ctr">
                <a:lnSpc>
                  <a:spcPts val="2659"/>
                </a:lnSpc>
                <a:spcBef>
                  <a:spcPct val="0"/>
                </a:spcBef>
              </a:pPr>
            </a:p>
          </p:txBody>
        </p:sp>
      </p:grpSp>
      <p:sp>
        <p:nvSpPr>
          <p:cNvPr name="Freeform 11" id="11"/>
          <p:cNvSpPr/>
          <p:nvPr/>
        </p:nvSpPr>
        <p:spPr>
          <a:xfrm flipH="false" flipV="false" rot="0">
            <a:off x="3837123" y="3465788"/>
            <a:ext cx="11056602" cy="6578678"/>
          </a:xfrm>
          <a:custGeom>
            <a:avLst/>
            <a:gdLst/>
            <a:ahLst/>
            <a:cxnLst/>
            <a:rect r="r" b="b" t="t" l="l"/>
            <a:pathLst>
              <a:path h="6578678" w="11056602">
                <a:moveTo>
                  <a:pt x="0" y="0"/>
                </a:moveTo>
                <a:lnTo>
                  <a:pt x="11056602" y="0"/>
                </a:lnTo>
                <a:lnTo>
                  <a:pt x="11056602" y="6578678"/>
                </a:lnTo>
                <a:lnTo>
                  <a:pt x="0" y="6578678"/>
                </a:lnTo>
                <a:lnTo>
                  <a:pt x="0" y="0"/>
                </a:lnTo>
                <a:close/>
              </a:path>
            </a:pathLst>
          </a:custGeom>
          <a:blipFill>
            <a:blip r:embed="rId2"/>
            <a:stretch>
              <a:fillRect l="0" t="0" r="0" b="0"/>
            </a:stretch>
          </a:blipFill>
        </p:spPr>
      </p:sp>
      <p:sp>
        <p:nvSpPr>
          <p:cNvPr name="TextBox 12" id="12"/>
          <p:cNvSpPr txBox="true"/>
          <p:nvPr/>
        </p:nvSpPr>
        <p:spPr>
          <a:xfrm rot="0">
            <a:off x="946911" y="210962"/>
            <a:ext cx="16837027" cy="1122612"/>
          </a:xfrm>
          <a:prstGeom prst="rect">
            <a:avLst/>
          </a:prstGeom>
        </p:spPr>
        <p:txBody>
          <a:bodyPr anchor="t" rtlCol="false" tIns="0" lIns="0" bIns="0" rIns="0">
            <a:spAutoFit/>
          </a:bodyPr>
          <a:lstStyle/>
          <a:p>
            <a:pPr algn="l" marL="0" indent="0" lvl="0">
              <a:lnSpc>
                <a:spcPts val="8559"/>
              </a:lnSpc>
              <a:spcBef>
                <a:spcPct val="0"/>
              </a:spcBef>
            </a:pPr>
            <a:r>
              <a:rPr lang="en-US" sz="7999">
                <a:solidFill>
                  <a:srgbClr val="004AAD"/>
                </a:solidFill>
                <a:latin typeface="Suez One"/>
                <a:ea typeface="Suez One"/>
                <a:cs typeface="Suez One"/>
                <a:sym typeface="Suez One"/>
              </a:rPr>
              <a:t>Analysis of the simulation results </a:t>
            </a:r>
          </a:p>
        </p:txBody>
      </p:sp>
      <p:sp>
        <p:nvSpPr>
          <p:cNvPr name="TextBox 13" id="13"/>
          <p:cNvSpPr txBox="true"/>
          <p:nvPr/>
        </p:nvSpPr>
        <p:spPr>
          <a:xfrm rot="0">
            <a:off x="1028700" y="1402038"/>
            <a:ext cx="15408470" cy="1901825"/>
          </a:xfrm>
          <a:prstGeom prst="rect">
            <a:avLst/>
          </a:prstGeom>
        </p:spPr>
        <p:txBody>
          <a:bodyPr anchor="t" rtlCol="false" tIns="0" lIns="0" bIns="0" rIns="0">
            <a:spAutoFit/>
          </a:bodyPr>
          <a:lstStyle/>
          <a:p>
            <a:pPr algn="ctr" marL="0" indent="0" lvl="0">
              <a:lnSpc>
                <a:spcPts val="3774"/>
              </a:lnSpc>
            </a:pPr>
            <a:r>
              <a:rPr lang="en-US" sz="2499">
                <a:solidFill>
                  <a:srgbClr val="2B2A2A"/>
                </a:solidFill>
                <a:latin typeface="Poppins"/>
                <a:ea typeface="Poppins"/>
                <a:cs typeface="Poppins"/>
                <a:sym typeface="Poppins"/>
              </a:rPr>
              <a:t>Overall, the algorithm effectively created personalized communities based on shared interests and traits, though certain factors like geography played a lesser role compared to shared hobbies and disabilities. It is important to say that sometimes the algorithm offered users several options for a community that could suit them.</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028700" y="671948"/>
            <a:ext cx="16630764" cy="8674922"/>
            <a:chOff x="0" y="0"/>
            <a:chExt cx="4380119" cy="2284753"/>
          </a:xfrm>
        </p:grpSpPr>
        <p:sp>
          <p:nvSpPr>
            <p:cNvPr name="Freeform 3" id="3"/>
            <p:cNvSpPr/>
            <p:nvPr/>
          </p:nvSpPr>
          <p:spPr>
            <a:xfrm flipH="false" flipV="false" rot="0">
              <a:off x="0" y="0"/>
              <a:ext cx="4380119" cy="2284753"/>
            </a:xfrm>
            <a:custGeom>
              <a:avLst/>
              <a:gdLst/>
              <a:ahLst/>
              <a:cxnLst/>
              <a:rect r="r" b="b" t="t" l="l"/>
              <a:pathLst>
                <a:path h="2284753" w="4380119">
                  <a:moveTo>
                    <a:pt x="22810" y="0"/>
                  </a:moveTo>
                  <a:lnTo>
                    <a:pt x="4357309" y="0"/>
                  </a:lnTo>
                  <a:cubicBezTo>
                    <a:pt x="4363358" y="0"/>
                    <a:pt x="4369160" y="2403"/>
                    <a:pt x="4373438" y="6681"/>
                  </a:cubicBezTo>
                  <a:cubicBezTo>
                    <a:pt x="4377716" y="10959"/>
                    <a:pt x="4380119" y="16761"/>
                    <a:pt x="4380119" y="22810"/>
                  </a:cubicBezTo>
                  <a:lnTo>
                    <a:pt x="4380119" y="2261943"/>
                  </a:lnTo>
                  <a:cubicBezTo>
                    <a:pt x="4380119" y="2274541"/>
                    <a:pt x="4369907" y="2284753"/>
                    <a:pt x="4357309" y="2284753"/>
                  </a:cubicBezTo>
                  <a:lnTo>
                    <a:pt x="22810" y="2284753"/>
                  </a:lnTo>
                  <a:cubicBezTo>
                    <a:pt x="16761" y="2284753"/>
                    <a:pt x="10959" y="2282350"/>
                    <a:pt x="6681" y="2278072"/>
                  </a:cubicBezTo>
                  <a:cubicBezTo>
                    <a:pt x="2403" y="2273794"/>
                    <a:pt x="0" y="2267993"/>
                    <a:pt x="0" y="2261943"/>
                  </a:cubicBezTo>
                  <a:lnTo>
                    <a:pt x="0" y="22810"/>
                  </a:lnTo>
                  <a:cubicBezTo>
                    <a:pt x="0" y="16761"/>
                    <a:pt x="2403" y="10959"/>
                    <a:pt x="6681" y="6681"/>
                  </a:cubicBezTo>
                  <a:cubicBezTo>
                    <a:pt x="10959" y="2403"/>
                    <a:pt x="16761" y="0"/>
                    <a:pt x="22810" y="0"/>
                  </a:cubicBezTo>
                  <a:close/>
                </a:path>
              </a:pathLst>
            </a:custGeom>
            <a:solidFill>
              <a:srgbClr val="FFFFFF"/>
            </a:solidFill>
          </p:spPr>
        </p:sp>
        <p:sp>
          <p:nvSpPr>
            <p:cNvPr name="TextBox 4" id="4"/>
            <p:cNvSpPr txBox="true"/>
            <p:nvPr/>
          </p:nvSpPr>
          <p:spPr>
            <a:xfrm>
              <a:off x="0" y="-38100"/>
              <a:ext cx="4380119" cy="232285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524141">
            <a:off x="-1650553" y="-4089703"/>
            <a:ext cx="4544240" cy="5877852"/>
            <a:chOff x="0" y="0"/>
            <a:chExt cx="665246" cy="860478"/>
          </a:xfrm>
        </p:grpSpPr>
        <p:sp>
          <p:nvSpPr>
            <p:cNvPr name="Freeform 6" id="6"/>
            <p:cNvSpPr/>
            <p:nvPr/>
          </p:nvSpPr>
          <p:spPr>
            <a:xfrm flipH="false" flipV="false" rot="0">
              <a:off x="0" y="0"/>
              <a:ext cx="665246" cy="860478"/>
            </a:xfrm>
            <a:custGeom>
              <a:avLst/>
              <a:gdLst/>
              <a:ahLst/>
              <a:cxnLst/>
              <a:rect r="r" b="b" t="t" l="l"/>
              <a:pathLst>
                <a:path h="860478" w="665246">
                  <a:moveTo>
                    <a:pt x="115850" y="0"/>
                  </a:moveTo>
                  <a:lnTo>
                    <a:pt x="549396" y="0"/>
                  </a:lnTo>
                  <a:cubicBezTo>
                    <a:pt x="580122" y="0"/>
                    <a:pt x="609588" y="12206"/>
                    <a:pt x="631315" y="33932"/>
                  </a:cubicBezTo>
                  <a:cubicBezTo>
                    <a:pt x="653041" y="55658"/>
                    <a:pt x="665246" y="85125"/>
                    <a:pt x="665246" y="115850"/>
                  </a:cubicBezTo>
                  <a:lnTo>
                    <a:pt x="665246" y="744628"/>
                  </a:lnTo>
                  <a:cubicBezTo>
                    <a:pt x="665246" y="808610"/>
                    <a:pt x="613378" y="860478"/>
                    <a:pt x="549396" y="860478"/>
                  </a:cubicBezTo>
                  <a:lnTo>
                    <a:pt x="115850" y="860478"/>
                  </a:lnTo>
                  <a:cubicBezTo>
                    <a:pt x="51868" y="860478"/>
                    <a:pt x="0" y="808610"/>
                    <a:pt x="0" y="744628"/>
                  </a:cubicBezTo>
                  <a:lnTo>
                    <a:pt x="0" y="115850"/>
                  </a:lnTo>
                  <a:cubicBezTo>
                    <a:pt x="0" y="51868"/>
                    <a:pt x="51868" y="0"/>
                    <a:pt x="115850" y="0"/>
                  </a:cubicBezTo>
                  <a:close/>
                </a:path>
              </a:pathLst>
            </a:custGeom>
            <a:solidFill>
              <a:srgbClr val="CAC8E0"/>
            </a:solidFill>
          </p:spPr>
        </p:sp>
        <p:sp>
          <p:nvSpPr>
            <p:cNvPr name="TextBox 7" id="7"/>
            <p:cNvSpPr txBox="true"/>
            <p:nvPr/>
          </p:nvSpPr>
          <p:spPr>
            <a:xfrm>
              <a:off x="0" y="-38100"/>
              <a:ext cx="665246" cy="898578"/>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473106">
            <a:off x="17027302" y="10119830"/>
            <a:ext cx="11855355" cy="8511976"/>
            <a:chOff x="0" y="0"/>
            <a:chExt cx="1079327" cy="774942"/>
          </a:xfrm>
        </p:grpSpPr>
        <p:sp>
          <p:nvSpPr>
            <p:cNvPr name="Freeform 9" id="9"/>
            <p:cNvSpPr/>
            <p:nvPr/>
          </p:nvSpPr>
          <p:spPr>
            <a:xfrm flipH="false" flipV="false" rot="0">
              <a:off x="0" y="0"/>
              <a:ext cx="1079327" cy="774942"/>
            </a:xfrm>
            <a:custGeom>
              <a:avLst/>
              <a:gdLst/>
              <a:ahLst/>
              <a:cxnLst/>
              <a:rect r="r" b="b" t="t" l="l"/>
              <a:pathLst>
                <a:path h="774942" w="1079327">
                  <a:moveTo>
                    <a:pt x="44406" y="0"/>
                  </a:moveTo>
                  <a:lnTo>
                    <a:pt x="1034921" y="0"/>
                  </a:lnTo>
                  <a:cubicBezTo>
                    <a:pt x="1046698" y="0"/>
                    <a:pt x="1057993" y="4678"/>
                    <a:pt x="1066321" y="13006"/>
                  </a:cubicBezTo>
                  <a:cubicBezTo>
                    <a:pt x="1074649" y="21334"/>
                    <a:pt x="1079327" y="32629"/>
                    <a:pt x="1079327" y="44406"/>
                  </a:cubicBezTo>
                  <a:lnTo>
                    <a:pt x="1079327" y="730535"/>
                  </a:lnTo>
                  <a:cubicBezTo>
                    <a:pt x="1079327" y="742313"/>
                    <a:pt x="1074649" y="753608"/>
                    <a:pt x="1066321" y="761935"/>
                  </a:cubicBezTo>
                  <a:cubicBezTo>
                    <a:pt x="1057993" y="770263"/>
                    <a:pt x="1046698" y="774942"/>
                    <a:pt x="1034921" y="774942"/>
                  </a:cubicBezTo>
                  <a:lnTo>
                    <a:pt x="44406" y="774942"/>
                  </a:lnTo>
                  <a:cubicBezTo>
                    <a:pt x="32629" y="774942"/>
                    <a:pt x="21334" y="770263"/>
                    <a:pt x="13006" y="761935"/>
                  </a:cubicBezTo>
                  <a:cubicBezTo>
                    <a:pt x="4678" y="753608"/>
                    <a:pt x="0" y="742313"/>
                    <a:pt x="0" y="730535"/>
                  </a:cubicBezTo>
                  <a:lnTo>
                    <a:pt x="0" y="44406"/>
                  </a:lnTo>
                  <a:cubicBezTo>
                    <a:pt x="0" y="32629"/>
                    <a:pt x="4678" y="21334"/>
                    <a:pt x="13006" y="13006"/>
                  </a:cubicBezTo>
                  <a:cubicBezTo>
                    <a:pt x="21334" y="4678"/>
                    <a:pt x="32629" y="0"/>
                    <a:pt x="44406" y="0"/>
                  </a:cubicBezTo>
                  <a:close/>
                </a:path>
              </a:pathLst>
            </a:custGeom>
            <a:solidFill>
              <a:srgbClr val="FFFFFF"/>
            </a:solidFill>
          </p:spPr>
        </p:sp>
        <p:sp>
          <p:nvSpPr>
            <p:cNvPr name="TextBox 10" id="10"/>
            <p:cNvSpPr txBox="true"/>
            <p:nvPr/>
          </p:nvSpPr>
          <p:spPr>
            <a:xfrm>
              <a:off x="0" y="-38100"/>
              <a:ext cx="1079327" cy="813042"/>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829418" y="976526"/>
            <a:ext cx="18386996" cy="1122612"/>
          </a:xfrm>
          <a:prstGeom prst="rect">
            <a:avLst/>
          </a:prstGeom>
        </p:spPr>
        <p:txBody>
          <a:bodyPr anchor="t" rtlCol="false" tIns="0" lIns="0" bIns="0" rIns="0">
            <a:spAutoFit/>
          </a:bodyPr>
          <a:lstStyle/>
          <a:p>
            <a:pPr algn="l" marL="0" indent="0" lvl="0">
              <a:lnSpc>
                <a:spcPts val="8559"/>
              </a:lnSpc>
              <a:spcBef>
                <a:spcPct val="0"/>
              </a:spcBef>
            </a:pPr>
            <a:r>
              <a:rPr lang="en-US" sz="7999">
                <a:solidFill>
                  <a:srgbClr val="004AAD"/>
                </a:solidFill>
                <a:latin typeface="Suez One"/>
                <a:ea typeface="Suez One"/>
                <a:cs typeface="Suez One"/>
                <a:sym typeface="Suez One"/>
              </a:rPr>
              <a:t>Project evaluation- user experience</a:t>
            </a:r>
          </a:p>
        </p:txBody>
      </p:sp>
      <p:sp>
        <p:nvSpPr>
          <p:cNvPr name="TextBox 12" id="12"/>
          <p:cNvSpPr txBox="true"/>
          <p:nvPr/>
        </p:nvSpPr>
        <p:spPr>
          <a:xfrm rot="0">
            <a:off x="1688938" y="2386598"/>
            <a:ext cx="15310289" cy="3859749"/>
          </a:xfrm>
          <a:prstGeom prst="rect">
            <a:avLst/>
          </a:prstGeom>
        </p:spPr>
        <p:txBody>
          <a:bodyPr anchor="t" rtlCol="false" tIns="0" lIns="0" bIns="0" rIns="0">
            <a:spAutoFit/>
          </a:bodyPr>
          <a:lstStyle/>
          <a:p>
            <a:pPr algn="ctr" marL="0" indent="0" lvl="0">
              <a:lnSpc>
                <a:spcPts val="5125"/>
              </a:lnSpc>
              <a:spcBef>
                <a:spcPct val="0"/>
              </a:spcBef>
            </a:pPr>
            <a:r>
              <a:rPr lang="en-US" sz="3661" strike="noStrike" u="none">
                <a:solidFill>
                  <a:srgbClr val="606060"/>
                </a:solidFill>
                <a:latin typeface="Suez One"/>
                <a:ea typeface="Suez One"/>
                <a:cs typeface="Suez One"/>
                <a:sym typeface="Suez One"/>
              </a:rPr>
              <a:t>In our project, we chose to utilize the System Usability Scale (SUS) questionnaire to gather feedback on our application. The SUS is a widely recognized tool for assessing the usability of a system, application, or product. It provides a quick and reliable method for evaluating the user experience, which is crucial for ensuring that our app meets the needs and expectations of its users.</a:t>
            </a:r>
          </a:p>
        </p:txBody>
      </p:sp>
      <p:sp>
        <p:nvSpPr>
          <p:cNvPr name="Freeform 13" id="13"/>
          <p:cNvSpPr/>
          <p:nvPr/>
        </p:nvSpPr>
        <p:spPr>
          <a:xfrm flipH="false" flipV="false" rot="0">
            <a:off x="15177243" y="5961533"/>
            <a:ext cx="3322701" cy="4114800"/>
          </a:xfrm>
          <a:custGeom>
            <a:avLst/>
            <a:gdLst/>
            <a:ahLst/>
            <a:cxnLst/>
            <a:rect r="r" b="b" t="t" l="l"/>
            <a:pathLst>
              <a:path h="4114800" w="3322701">
                <a:moveTo>
                  <a:pt x="0" y="0"/>
                </a:moveTo>
                <a:lnTo>
                  <a:pt x="3322701" y="0"/>
                </a:lnTo>
                <a:lnTo>
                  <a:pt x="3322701"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471548" y="806039"/>
            <a:ext cx="16630764" cy="8674922"/>
            <a:chOff x="0" y="0"/>
            <a:chExt cx="4380119" cy="2284753"/>
          </a:xfrm>
        </p:grpSpPr>
        <p:sp>
          <p:nvSpPr>
            <p:cNvPr name="Freeform 3" id="3"/>
            <p:cNvSpPr/>
            <p:nvPr/>
          </p:nvSpPr>
          <p:spPr>
            <a:xfrm flipH="false" flipV="false" rot="0">
              <a:off x="0" y="0"/>
              <a:ext cx="4380119" cy="2284753"/>
            </a:xfrm>
            <a:custGeom>
              <a:avLst/>
              <a:gdLst/>
              <a:ahLst/>
              <a:cxnLst/>
              <a:rect r="r" b="b" t="t" l="l"/>
              <a:pathLst>
                <a:path h="2284753" w="4380119">
                  <a:moveTo>
                    <a:pt x="22810" y="0"/>
                  </a:moveTo>
                  <a:lnTo>
                    <a:pt x="4357309" y="0"/>
                  </a:lnTo>
                  <a:cubicBezTo>
                    <a:pt x="4363358" y="0"/>
                    <a:pt x="4369160" y="2403"/>
                    <a:pt x="4373438" y="6681"/>
                  </a:cubicBezTo>
                  <a:cubicBezTo>
                    <a:pt x="4377716" y="10959"/>
                    <a:pt x="4380119" y="16761"/>
                    <a:pt x="4380119" y="22810"/>
                  </a:cubicBezTo>
                  <a:lnTo>
                    <a:pt x="4380119" y="2261943"/>
                  </a:lnTo>
                  <a:cubicBezTo>
                    <a:pt x="4380119" y="2274541"/>
                    <a:pt x="4369907" y="2284753"/>
                    <a:pt x="4357309" y="2284753"/>
                  </a:cubicBezTo>
                  <a:lnTo>
                    <a:pt x="22810" y="2284753"/>
                  </a:lnTo>
                  <a:cubicBezTo>
                    <a:pt x="16761" y="2284753"/>
                    <a:pt x="10959" y="2282350"/>
                    <a:pt x="6681" y="2278072"/>
                  </a:cubicBezTo>
                  <a:cubicBezTo>
                    <a:pt x="2403" y="2273794"/>
                    <a:pt x="0" y="2267993"/>
                    <a:pt x="0" y="2261943"/>
                  </a:cubicBezTo>
                  <a:lnTo>
                    <a:pt x="0" y="22810"/>
                  </a:lnTo>
                  <a:cubicBezTo>
                    <a:pt x="0" y="16761"/>
                    <a:pt x="2403" y="10959"/>
                    <a:pt x="6681" y="6681"/>
                  </a:cubicBezTo>
                  <a:cubicBezTo>
                    <a:pt x="10959" y="2403"/>
                    <a:pt x="16761" y="0"/>
                    <a:pt x="22810" y="0"/>
                  </a:cubicBezTo>
                  <a:close/>
                </a:path>
              </a:pathLst>
            </a:custGeom>
            <a:solidFill>
              <a:srgbClr val="FFFFFF"/>
            </a:solidFill>
          </p:spPr>
        </p:sp>
        <p:sp>
          <p:nvSpPr>
            <p:cNvPr name="TextBox 4" id="4"/>
            <p:cNvSpPr txBox="true"/>
            <p:nvPr/>
          </p:nvSpPr>
          <p:spPr>
            <a:xfrm>
              <a:off x="0" y="-38100"/>
              <a:ext cx="4380119" cy="2322853"/>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524141">
            <a:off x="-1650553" y="-4089703"/>
            <a:ext cx="4544240" cy="5877852"/>
            <a:chOff x="0" y="0"/>
            <a:chExt cx="665246" cy="860478"/>
          </a:xfrm>
        </p:grpSpPr>
        <p:sp>
          <p:nvSpPr>
            <p:cNvPr name="Freeform 6" id="6"/>
            <p:cNvSpPr/>
            <p:nvPr/>
          </p:nvSpPr>
          <p:spPr>
            <a:xfrm flipH="false" flipV="false" rot="0">
              <a:off x="0" y="0"/>
              <a:ext cx="665246" cy="860478"/>
            </a:xfrm>
            <a:custGeom>
              <a:avLst/>
              <a:gdLst/>
              <a:ahLst/>
              <a:cxnLst/>
              <a:rect r="r" b="b" t="t" l="l"/>
              <a:pathLst>
                <a:path h="860478" w="665246">
                  <a:moveTo>
                    <a:pt x="115850" y="0"/>
                  </a:moveTo>
                  <a:lnTo>
                    <a:pt x="549396" y="0"/>
                  </a:lnTo>
                  <a:cubicBezTo>
                    <a:pt x="580122" y="0"/>
                    <a:pt x="609588" y="12206"/>
                    <a:pt x="631315" y="33932"/>
                  </a:cubicBezTo>
                  <a:cubicBezTo>
                    <a:pt x="653041" y="55658"/>
                    <a:pt x="665246" y="85125"/>
                    <a:pt x="665246" y="115850"/>
                  </a:cubicBezTo>
                  <a:lnTo>
                    <a:pt x="665246" y="744628"/>
                  </a:lnTo>
                  <a:cubicBezTo>
                    <a:pt x="665246" y="808610"/>
                    <a:pt x="613378" y="860478"/>
                    <a:pt x="549396" y="860478"/>
                  </a:cubicBezTo>
                  <a:lnTo>
                    <a:pt x="115850" y="860478"/>
                  </a:lnTo>
                  <a:cubicBezTo>
                    <a:pt x="51868" y="860478"/>
                    <a:pt x="0" y="808610"/>
                    <a:pt x="0" y="744628"/>
                  </a:cubicBezTo>
                  <a:lnTo>
                    <a:pt x="0" y="115850"/>
                  </a:lnTo>
                  <a:cubicBezTo>
                    <a:pt x="0" y="51868"/>
                    <a:pt x="51868" y="0"/>
                    <a:pt x="115850" y="0"/>
                  </a:cubicBezTo>
                  <a:close/>
                </a:path>
              </a:pathLst>
            </a:custGeom>
            <a:solidFill>
              <a:srgbClr val="CAC8E0"/>
            </a:solidFill>
          </p:spPr>
        </p:sp>
        <p:sp>
          <p:nvSpPr>
            <p:cNvPr name="TextBox 7" id="7"/>
            <p:cNvSpPr txBox="true"/>
            <p:nvPr/>
          </p:nvSpPr>
          <p:spPr>
            <a:xfrm>
              <a:off x="0" y="-38100"/>
              <a:ext cx="665246" cy="898578"/>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473106">
            <a:off x="17027302" y="10119830"/>
            <a:ext cx="11855355" cy="8511976"/>
            <a:chOff x="0" y="0"/>
            <a:chExt cx="1079327" cy="774942"/>
          </a:xfrm>
        </p:grpSpPr>
        <p:sp>
          <p:nvSpPr>
            <p:cNvPr name="Freeform 9" id="9"/>
            <p:cNvSpPr/>
            <p:nvPr/>
          </p:nvSpPr>
          <p:spPr>
            <a:xfrm flipH="false" flipV="false" rot="0">
              <a:off x="0" y="0"/>
              <a:ext cx="1079327" cy="774942"/>
            </a:xfrm>
            <a:custGeom>
              <a:avLst/>
              <a:gdLst/>
              <a:ahLst/>
              <a:cxnLst/>
              <a:rect r="r" b="b" t="t" l="l"/>
              <a:pathLst>
                <a:path h="774942" w="1079327">
                  <a:moveTo>
                    <a:pt x="44406" y="0"/>
                  </a:moveTo>
                  <a:lnTo>
                    <a:pt x="1034921" y="0"/>
                  </a:lnTo>
                  <a:cubicBezTo>
                    <a:pt x="1046698" y="0"/>
                    <a:pt x="1057993" y="4678"/>
                    <a:pt x="1066321" y="13006"/>
                  </a:cubicBezTo>
                  <a:cubicBezTo>
                    <a:pt x="1074649" y="21334"/>
                    <a:pt x="1079327" y="32629"/>
                    <a:pt x="1079327" y="44406"/>
                  </a:cubicBezTo>
                  <a:lnTo>
                    <a:pt x="1079327" y="730535"/>
                  </a:lnTo>
                  <a:cubicBezTo>
                    <a:pt x="1079327" y="742313"/>
                    <a:pt x="1074649" y="753608"/>
                    <a:pt x="1066321" y="761935"/>
                  </a:cubicBezTo>
                  <a:cubicBezTo>
                    <a:pt x="1057993" y="770263"/>
                    <a:pt x="1046698" y="774942"/>
                    <a:pt x="1034921" y="774942"/>
                  </a:cubicBezTo>
                  <a:lnTo>
                    <a:pt x="44406" y="774942"/>
                  </a:lnTo>
                  <a:cubicBezTo>
                    <a:pt x="32629" y="774942"/>
                    <a:pt x="21334" y="770263"/>
                    <a:pt x="13006" y="761935"/>
                  </a:cubicBezTo>
                  <a:cubicBezTo>
                    <a:pt x="4678" y="753608"/>
                    <a:pt x="0" y="742313"/>
                    <a:pt x="0" y="730535"/>
                  </a:cubicBezTo>
                  <a:lnTo>
                    <a:pt x="0" y="44406"/>
                  </a:lnTo>
                  <a:cubicBezTo>
                    <a:pt x="0" y="32629"/>
                    <a:pt x="4678" y="21334"/>
                    <a:pt x="13006" y="13006"/>
                  </a:cubicBezTo>
                  <a:cubicBezTo>
                    <a:pt x="21334" y="4678"/>
                    <a:pt x="32629" y="0"/>
                    <a:pt x="44406" y="0"/>
                  </a:cubicBezTo>
                  <a:close/>
                </a:path>
              </a:pathLst>
            </a:custGeom>
            <a:solidFill>
              <a:srgbClr val="FFFFFF"/>
            </a:solidFill>
          </p:spPr>
        </p:sp>
        <p:sp>
          <p:nvSpPr>
            <p:cNvPr name="TextBox 10" id="10"/>
            <p:cNvSpPr txBox="true"/>
            <p:nvPr/>
          </p:nvSpPr>
          <p:spPr>
            <a:xfrm>
              <a:off x="0" y="-38100"/>
              <a:ext cx="1079327" cy="813042"/>
            </a:xfrm>
            <a:prstGeom prst="rect">
              <a:avLst/>
            </a:prstGeom>
          </p:spPr>
          <p:txBody>
            <a:bodyPr anchor="ctr" rtlCol="false" tIns="50800" lIns="50800" bIns="50800" rIns="50800"/>
            <a:lstStyle/>
            <a:p>
              <a:pPr algn="ctr">
                <a:lnSpc>
                  <a:spcPts val="2659"/>
                </a:lnSpc>
                <a:spcBef>
                  <a:spcPct val="0"/>
                </a:spcBef>
              </a:pPr>
            </a:p>
          </p:txBody>
        </p:sp>
      </p:grpSp>
      <p:sp>
        <p:nvSpPr>
          <p:cNvPr name="Freeform 11" id="11"/>
          <p:cNvSpPr/>
          <p:nvPr/>
        </p:nvSpPr>
        <p:spPr>
          <a:xfrm flipH="false" flipV="false" rot="0">
            <a:off x="1316551" y="1028700"/>
            <a:ext cx="5333057" cy="8724838"/>
          </a:xfrm>
          <a:custGeom>
            <a:avLst/>
            <a:gdLst/>
            <a:ahLst/>
            <a:cxnLst/>
            <a:rect r="r" b="b" t="t" l="l"/>
            <a:pathLst>
              <a:path h="8724838" w="5333057">
                <a:moveTo>
                  <a:pt x="0" y="0"/>
                </a:moveTo>
                <a:lnTo>
                  <a:pt x="5333058" y="0"/>
                </a:lnTo>
                <a:lnTo>
                  <a:pt x="5333058" y="8724838"/>
                </a:lnTo>
                <a:lnTo>
                  <a:pt x="0" y="8724838"/>
                </a:lnTo>
                <a:lnTo>
                  <a:pt x="0" y="0"/>
                </a:lnTo>
                <a:close/>
              </a:path>
            </a:pathLst>
          </a:custGeom>
          <a:blipFill>
            <a:blip r:embed="rId2"/>
            <a:stretch>
              <a:fillRect l="0" t="0" r="0" b="0"/>
            </a:stretch>
          </a:blipFill>
        </p:spPr>
      </p:sp>
      <p:sp>
        <p:nvSpPr>
          <p:cNvPr name="Freeform 12" id="12"/>
          <p:cNvSpPr/>
          <p:nvPr/>
        </p:nvSpPr>
        <p:spPr>
          <a:xfrm flipH="false" flipV="false" rot="0">
            <a:off x="6981745" y="1889809"/>
            <a:ext cx="4916375" cy="8143064"/>
          </a:xfrm>
          <a:custGeom>
            <a:avLst/>
            <a:gdLst/>
            <a:ahLst/>
            <a:cxnLst/>
            <a:rect r="r" b="b" t="t" l="l"/>
            <a:pathLst>
              <a:path h="8143064" w="4916375">
                <a:moveTo>
                  <a:pt x="0" y="0"/>
                </a:moveTo>
                <a:lnTo>
                  <a:pt x="4916375" y="0"/>
                </a:lnTo>
                <a:lnTo>
                  <a:pt x="4916375" y="8143065"/>
                </a:lnTo>
                <a:lnTo>
                  <a:pt x="0" y="8143065"/>
                </a:lnTo>
                <a:lnTo>
                  <a:pt x="0" y="0"/>
                </a:lnTo>
                <a:close/>
              </a:path>
            </a:pathLst>
          </a:custGeom>
          <a:blipFill>
            <a:blip r:embed="rId3"/>
            <a:stretch>
              <a:fillRect l="0" t="0" r="0" b="0"/>
            </a:stretch>
          </a:blipFill>
        </p:spPr>
      </p:sp>
      <p:sp>
        <p:nvSpPr>
          <p:cNvPr name="TextBox 13" id="13"/>
          <p:cNvSpPr txBox="true"/>
          <p:nvPr/>
        </p:nvSpPr>
        <p:spPr>
          <a:xfrm rot="0">
            <a:off x="7184170" y="515019"/>
            <a:ext cx="6540800" cy="1122612"/>
          </a:xfrm>
          <a:prstGeom prst="rect">
            <a:avLst/>
          </a:prstGeom>
        </p:spPr>
        <p:txBody>
          <a:bodyPr anchor="t" rtlCol="false" tIns="0" lIns="0" bIns="0" rIns="0">
            <a:spAutoFit/>
          </a:bodyPr>
          <a:lstStyle/>
          <a:p>
            <a:pPr algn="l" marL="0" indent="0" lvl="0">
              <a:lnSpc>
                <a:spcPts val="8559"/>
              </a:lnSpc>
              <a:spcBef>
                <a:spcPct val="0"/>
              </a:spcBef>
            </a:pPr>
            <a:r>
              <a:rPr lang="en-US" sz="7999">
                <a:solidFill>
                  <a:srgbClr val="5271FF"/>
                </a:solidFill>
                <a:latin typeface="Suez One"/>
                <a:ea typeface="Suez One"/>
                <a:cs typeface="Suez One"/>
                <a:sym typeface="Suez One"/>
              </a:rPr>
              <a:t>S.U.S Results</a:t>
            </a:r>
          </a:p>
        </p:txBody>
      </p:sp>
      <p:sp>
        <p:nvSpPr>
          <p:cNvPr name="Freeform 14" id="14"/>
          <p:cNvSpPr/>
          <p:nvPr/>
        </p:nvSpPr>
        <p:spPr>
          <a:xfrm flipH="false" flipV="false" rot="0">
            <a:off x="12231495" y="2099138"/>
            <a:ext cx="5620362" cy="4768456"/>
          </a:xfrm>
          <a:custGeom>
            <a:avLst/>
            <a:gdLst/>
            <a:ahLst/>
            <a:cxnLst/>
            <a:rect r="r" b="b" t="t" l="l"/>
            <a:pathLst>
              <a:path h="4768456" w="5620362">
                <a:moveTo>
                  <a:pt x="0" y="0"/>
                </a:moveTo>
                <a:lnTo>
                  <a:pt x="5620362" y="0"/>
                </a:lnTo>
                <a:lnTo>
                  <a:pt x="5620362" y="4768456"/>
                </a:lnTo>
                <a:lnTo>
                  <a:pt x="0" y="4768456"/>
                </a:lnTo>
                <a:lnTo>
                  <a:pt x="0" y="0"/>
                </a:lnTo>
                <a:close/>
              </a:path>
            </a:pathLst>
          </a:custGeom>
          <a:blipFill>
            <a:blip r:embed="rId4"/>
            <a:stretch>
              <a:fillRect l="0" t="0" r="0" b="0"/>
            </a:stretch>
          </a:blipFill>
        </p:spPr>
      </p:sp>
      <p:sp>
        <p:nvSpPr>
          <p:cNvPr name="TextBox 15" id="15"/>
          <p:cNvSpPr txBox="true"/>
          <p:nvPr/>
        </p:nvSpPr>
        <p:spPr>
          <a:xfrm rot="0">
            <a:off x="12155515" y="7362894"/>
            <a:ext cx="6132485" cy="1090139"/>
          </a:xfrm>
          <a:prstGeom prst="rect">
            <a:avLst/>
          </a:prstGeom>
        </p:spPr>
        <p:txBody>
          <a:bodyPr anchor="t" rtlCol="false" tIns="0" lIns="0" bIns="0" rIns="0">
            <a:spAutoFit/>
          </a:bodyPr>
          <a:lstStyle/>
          <a:p>
            <a:pPr algn="l">
              <a:lnSpc>
                <a:spcPts val="4210"/>
              </a:lnSpc>
            </a:pPr>
            <a:r>
              <a:rPr lang="en-US" sz="3934">
                <a:solidFill>
                  <a:srgbClr val="004AAD"/>
                </a:solidFill>
                <a:latin typeface="Suez One"/>
                <a:ea typeface="Suez One"/>
                <a:cs typeface="Suez One"/>
                <a:sym typeface="Suez One"/>
              </a:rPr>
              <a:t>The average score of the </a:t>
            </a:r>
          </a:p>
          <a:p>
            <a:pPr algn="l" marL="0" indent="0" lvl="0">
              <a:lnSpc>
                <a:spcPts val="4210"/>
              </a:lnSpc>
              <a:spcBef>
                <a:spcPct val="0"/>
              </a:spcBef>
            </a:pPr>
            <a:r>
              <a:rPr lang="en-US" sz="3934">
                <a:solidFill>
                  <a:srgbClr val="004AAD"/>
                </a:solidFill>
                <a:latin typeface="Suez One"/>
                <a:ea typeface="Suez One"/>
                <a:cs typeface="Suez One"/>
                <a:sym typeface="Suez One"/>
              </a:rPr>
              <a:t>questionnaire was 87.5</a:t>
            </a:r>
          </a:p>
        </p:txBody>
      </p:sp>
    </p:spTree>
  </p:cSld>
  <p:clrMapOvr>
    <a:masterClrMapping/>
  </p:clrMapOvr>
</p:sld>
</file>

<file path=ppt/slides/slide13.xml><?xml version="1.0" encoding="utf-8"?>
<p:sld xmlns:p="http://schemas.openxmlformats.org/presentationml/2006/main" xmlns:a="http://schemas.openxmlformats.org/drawingml/2006/main">
  <p:cSld>
    <p:bg>
      <p:bgPr>
        <a:gradFill rotWithShape="true">
          <a:gsLst>
            <a:gs pos="0">
              <a:srgbClr val="CDFFD8">
                <a:alpha val="100000"/>
              </a:srgbClr>
            </a:gs>
            <a:gs pos="100000">
              <a:srgbClr val="94B9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028700" y="1612078"/>
            <a:ext cx="16230600" cy="8242506"/>
            <a:chOff x="0" y="0"/>
            <a:chExt cx="4274726" cy="2170866"/>
          </a:xfrm>
        </p:grpSpPr>
        <p:sp>
          <p:nvSpPr>
            <p:cNvPr name="Freeform 3" id="3"/>
            <p:cNvSpPr/>
            <p:nvPr/>
          </p:nvSpPr>
          <p:spPr>
            <a:xfrm flipH="false" flipV="false" rot="0">
              <a:off x="0" y="0"/>
              <a:ext cx="4274726" cy="2170866"/>
            </a:xfrm>
            <a:custGeom>
              <a:avLst/>
              <a:gdLst/>
              <a:ahLst/>
              <a:cxnLst/>
              <a:rect r="r" b="b" t="t" l="l"/>
              <a:pathLst>
                <a:path h="2170866" w="4274726">
                  <a:moveTo>
                    <a:pt x="23373" y="0"/>
                  </a:moveTo>
                  <a:lnTo>
                    <a:pt x="4251353" y="0"/>
                  </a:lnTo>
                  <a:cubicBezTo>
                    <a:pt x="4264261" y="0"/>
                    <a:pt x="4274726" y="10464"/>
                    <a:pt x="4274726" y="23373"/>
                  </a:cubicBezTo>
                  <a:lnTo>
                    <a:pt x="4274726" y="2147493"/>
                  </a:lnTo>
                  <a:cubicBezTo>
                    <a:pt x="4274726" y="2160401"/>
                    <a:pt x="4264261" y="2170866"/>
                    <a:pt x="4251353" y="2170866"/>
                  </a:cubicBezTo>
                  <a:lnTo>
                    <a:pt x="23373" y="2170866"/>
                  </a:lnTo>
                  <a:cubicBezTo>
                    <a:pt x="10464" y="2170866"/>
                    <a:pt x="0" y="2160401"/>
                    <a:pt x="0" y="2147493"/>
                  </a:cubicBezTo>
                  <a:lnTo>
                    <a:pt x="0" y="23373"/>
                  </a:lnTo>
                  <a:cubicBezTo>
                    <a:pt x="0" y="10464"/>
                    <a:pt x="10464" y="0"/>
                    <a:pt x="23373" y="0"/>
                  </a:cubicBezTo>
                  <a:close/>
                </a:path>
              </a:pathLst>
            </a:custGeom>
            <a:solidFill>
              <a:srgbClr val="FFFFFF"/>
            </a:solidFill>
          </p:spPr>
        </p:sp>
        <p:sp>
          <p:nvSpPr>
            <p:cNvPr name="TextBox 4" id="4"/>
            <p:cNvSpPr txBox="true"/>
            <p:nvPr/>
          </p:nvSpPr>
          <p:spPr>
            <a:xfrm>
              <a:off x="0" y="-38100"/>
              <a:ext cx="4274726" cy="2208966"/>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524141">
            <a:off x="-1650553" y="-4089703"/>
            <a:ext cx="4544240" cy="5877852"/>
            <a:chOff x="0" y="0"/>
            <a:chExt cx="665246" cy="860478"/>
          </a:xfrm>
        </p:grpSpPr>
        <p:sp>
          <p:nvSpPr>
            <p:cNvPr name="Freeform 6" id="6"/>
            <p:cNvSpPr/>
            <p:nvPr/>
          </p:nvSpPr>
          <p:spPr>
            <a:xfrm flipH="false" flipV="false" rot="0">
              <a:off x="0" y="0"/>
              <a:ext cx="665246" cy="860478"/>
            </a:xfrm>
            <a:custGeom>
              <a:avLst/>
              <a:gdLst/>
              <a:ahLst/>
              <a:cxnLst/>
              <a:rect r="r" b="b" t="t" l="l"/>
              <a:pathLst>
                <a:path h="860478" w="665246">
                  <a:moveTo>
                    <a:pt x="115850" y="0"/>
                  </a:moveTo>
                  <a:lnTo>
                    <a:pt x="549396" y="0"/>
                  </a:lnTo>
                  <a:cubicBezTo>
                    <a:pt x="580122" y="0"/>
                    <a:pt x="609588" y="12206"/>
                    <a:pt x="631315" y="33932"/>
                  </a:cubicBezTo>
                  <a:cubicBezTo>
                    <a:pt x="653041" y="55658"/>
                    <a:pt x="665246" y="85125"/>
                    <a:pt x="665246" y="115850"/>
                  </a:cubicBezTo>
                  <a:lnTo>
                    <a:pt x="665246" y="744628"/>
                  </a:lnTo>
                  <a:cubicBezTo>
                    <a:pt x="665246" y="808610"/>
                    <a:pt x="613378" y="860478"/>
                    <a:pt x="549396" y="860478"/>
                  </a:cubicBezTo>
                  <a:lnTo>
                    <a:pt x="115850" y="860478"/>
                  </a:lnTo>
                  <a:cubicBezTo>
                    <a:pt x="51868" y="860478"/>
                    <a:pt x="0" y="808610"/>
                    <a:pt x="0" y="744628"/>
                  </a:cubicBezTo>
                  <a:lnTo>
                    <a:pt x="0" y="115850"/>
                  </a:lnTo>
                  <a:cubicBezTo>
                    <a:pt x="0" y="51868"/>
                    <a:pt x="51868" y="0"/>
                    <a:pt x="115850" y="0"/>
                  </a:cubicBezTo>
                  <a:close/>
                </a:path>
              </a:pathLst>
            </a:custGeom>
            <a:solidFill>
              <a:srgbClr val="CAC8E0"/>
            </a:solidFill>
          </p:spPr>
        </p:sp>
        <p:sp>
          <p:nvSpPr>
            <p:cNvPr name="TextBox 7" id="7"/>
            <p:cNvSpPr txBox="true"/>
            <p:nvPr/>
          </p:nvSpPr>
          <p:spPr>
            <a:xfrm>
              <a:off x="0" y="-38100"/>
              <a:ext cx="665246" cy="898578"/>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473106">
            <a:off x="17027302" y="10119830"/>
            <a:ext cx="11855355" cy="8511976"/>
            <a:chOff x="0" y="0"/>
            <a:chExt cx="1079327" cy="774942"/>
          </a:xfrm>
        </p:grpSpPr>
        <p:sp>
          <p:nvSpPr>
            <p:cNvPr name="Freeform 9" id="9"/>
            <p:cNvSpPr/>
            <p:nvPr/>
          </p:nvSpPr>
          <p:spPr>
            <a:xfrm flipH="false" flipV="false" rot="0">
              <a:off x="0" y="0"/>
              <a:ext cx="1079327" cy="774942"/>
            </a:xfrm>
            <a:custGeom>
              <a:avLst/>
              <a:gdLst/>
              <a:ahLst/>
              <a:cxnLst/>
              <a:rect r="r" b="b" t="t" l="l"/>
              <a:pathLst>
                <a:path h="774942" w="1079327">
                  <a:moveTo>
                    <a:pt x="44406" y="0"/>
                  </a:moveTo>
                  <a:lnTo>
                    <a:pt x="1034921" y="0"/>
                  </a:lnTo>
                  <a:cubicBezTo>
                    <a:pt x="1046698" y="0"/>
                    <a:pt x="1057993" y="4678"/>
                    <a:pt x="1066321" y="13006"/>
                  </a:cubicBezTo>
                  <a:cubicBezTo>
                    <a:pt x="1074649" y="21334"/>
                    <a:pt x="1079327" y="32629"/>
                    <a:pt x="1079327" y="44406"/>
                  </a:cubicBezTo>
                  <a:lnTo>
                    <a:pt x="1079327" y="730535"/>
                  </a:lnTo>
                  <a:cubicBezTo>
                    <a:pt x="1079327" y="742313"/>
                    <a:pt x="1074649" y="753608"/>
                    <a:pt x="1066321" y="761935"/>
                  </a:cubicBezTo>
                  <a:cubicBezTo>
                    <a:pt x="1057993" y="770263"/>
                    <a:pt x="1046698" y="774942"/>
                    <a:pt x="1034921" y="774942"/>
                  </a:cubicBezTo>
                  <a:lnTo>
                    <a:pt x="44406" y="774942"/>
                  </a:lnTo>
                  <a:cubicBezTo>
                    <a:pt x="32629" y="774942"/>
                    <a:pt x="21334" y="770263"/>
                    <a:pt x="13006" y="761935"/>
                  </a:cubicBezTo>
                  <a:cubicBezTo>
                    <a:pt x="4678" y="753608"/>
                    <a:pt x="0" y="742313"/>
                    <a:pt x="0" y="730535"/>
                  </a:cubicBezTo>
                  <a:lnTo>
                    <a:pt x="0" y="44406"/>
                  </a:lnTo>
                  <a:cubicBezTo>
                    <a:pt x="0" y="32629"/>
                    <a:pt x="4678" y="21334"/>
                    <a:pt x="13006" y="13006"/>
                  </a:cubicBezTo>
                  <a:cubicBezTo>
                    <a:pt x="21334" y="4678"/>
                    <a:pt x="32629" y="0"/>
                    <a:pt x="44406" y="0"/>
                  </a:cubicBezTo>
                  <a:close/>
                </a:path>
              </a:pathLst>
            </a:custGeom>
            <a:solidFill>
              <a:srgbClr val="FFFFFF"/>
            </a:solidFill>
          </p:spPr>
        </p:sp>
        <p:sp>
          <p:nvSpPr>
            <p:cNvPr name="TextBox 10" id="10"/>
            <p:cNvSpPr txBox="true"/>
            <p:nvPr/>
          </p:nvSpPr>
          <p:spPr>
            <a:xfrm>
              <a:off x="0" y="-38100"/>
              <a:ext cx="1079327" cy="813042"/>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4947786" y="315737"/>
            <a:ext cx="9906449" cy="1122612"/>
          </a:xfrm>
          <a:prstGeom prst="rect">
            <a:avLst/>
          </a:prstGeom>
        </p:spPr>
        <p:txBody>
          <a:bodyPr anchor="t" rtlCol="false" tIns="0" lIns="0" bIns="0" rIns="0">
            <a:spAutoFit/>
          </a:bodyPr>
          <a:lstStyle/>
          <a:p>
            <a:pPr algn="l" marL="0" indent="0" lvl="0">
              <a:lnSpc>
                <a:spcPts val="8559"/>
              </a:lnSpc>
              <a:spcBef>
                <a:spcPct val="0"/>
              </a:spcBef>
            </a:pPr>
            <a:r>
              <a:rPr lang="en-US" sz="7999">
                <a:solidFill>
                  <a:srgbClr val="5271FF"/>
                </a:solidFill>
                <a:latin typeface="Suez One"/>
                <a:ea typeface="Suez One"/>
                <a:cs typeface="Suez One"/>
                <a:sym typeface="Suez One"/>
              </a:rPr>
              <a:t>Project Challenges</a:t>
            </a:r>
          </a:p>
        </p:txBody>
      </p:sp>
      <p:sp>
        <p:nvSpPr>
          <p:cNvPr name="TextBox 12" id="12"/>
          <p:cNvSpPr txBox="true"/>
          <p:nvPr/>
        </p:nvSpPr>
        <p:spPr>
          <a:xfrm rot="0">
            <a:off x="2114060" y="2023209"/>
            <a:ext cx="14460043" cy="7747885"/>
          </a:xfrm>
          <a:prstGeom prst="rect">
            <a:avLst/>
          </a:prstGeom>
        </p:spPr>
        <p:txBody>
          <a:bodyPr anchor="t" rtlCol="false" tIns="0" lIns="0" bIns="0" rIns="0">
            <a:spAutoFit/>
          </a:bodyPr>
          <a:lstStyle/>
          <a:p>
            <a:pPr algn="ctr">
              <a:lnSpc>
                <a:spcPts val="4392"/>
              </a:lnSpc>
            </a:pPr>
            <a:r>
              <a:rPr lang="en-US" sz="2909">
                <a:solidFill>
                  <a:srgbClr val="2B2A2A"/>
                </a:solidFill>
                <a:latin typeface="Poppins"/>
                <a:ea typeface="Poppins"/>
                <a:cs typeface="Poppins"/>
                <a:sym typeface="Poppins"/>
              </a:rPr>
              <a:t>1. </a:t>
            </a:r>
            <a:r>
              <a:rPr lang="en-US" b="true" sz="2909" u="sng">
                <a:solidFill>
                  <a:srgbClr val="2B2A2A"/>
                </a:solidFill>
                <a:latin typeface="Poppins Bold"/>
                <a:ea typeface="Poppins Bold"/>
                <a:cs typeface="Poppins Bold"/>
                <a:sym typeface="Poppins Bold"/>
              </a:rPr>
              <a:t>Hardware Issues:</a:t>
            </a:r>
            <a:r>
              <a:rPr lang="en-US" sz="2909">
                <a:solidFill>
                  <a:srgbClr val="2B2A2A"/>
                </a:solidFill>
                <a:latin typeface="Poppins"/>
                <a:ea typeface="Poppins"/>
                <a:cs typeface="Poppins"/>
                <a:sym typeface="Poppins"/>
              </a:rPr>
              <a:t> Using Android Studio in combination with VS Code requires a lot of system resources, including RAM and processing, which can cause computers with less powerful hardware to run slowly .</a:t>
            </a:r>
          </a:p>
          <a:p>
            <a:pPr algn="ctr">
              <a:lnSpc>
                <a:spcPts val="4392"/>
              </a:lnSpc>
            </a:pPr>
          </a:p>
          <a:p>
            <a:pPr algn="ctr">
              <a:lnSpc>
                <a:spcPts val="4392"/>
              </a:lnSpc>
            </a:pPr>
            <a:r>
              <a:rPr lang="en-US" sz="2909">
                <a:solidFill>
                  <a:srgbClr val="2B2A2A"/>
                </a:solidFill>
                <a:latin typeface="Poppins"/>
                <a:ea typeface="Poppins"/>
                <a:cs typeface="Poppins"/>
                <a:sym typeface="Poppins"/>
              </a:rPr>
              <a:t>2.</a:t>
            </a:r>
            <a:r>
              <a:rPr lang="en-US" b="true" sz="2909" u="sng">
                <a:solidFill>
                  <a:srgbClr val="2B2A2A"/>
                </a:solidFill>
                <a:latin typeface="Poppins Bold"/>
                <a:ea typeface="Poppins Bold"/>
                <a:cs typeface="Poppins Bold"/>
                <a:sym typeface="Poppins Bold"/>
              </a:rPr>
              <a:t>Engineering Challenges</a:t>
            </a:r>
            <a:r>
              <a:rPr lang="en-US" sz="2909">
                <a:solidFill>
                  <a:srgbClr val="2B2A2A"/>
                </a:solidFill>
                <a:latin typeface="Poppins"/>
                <a:ea typeface="Poppins"/>
                <a:cs typeface="Poppins"/>
                <a:sym typeface="Poppins"/>
              </a:rPr>
              <a:t>: We encountered difficulties with our algorithm for community development. Implementing it proved challenging, so we decided to simplify the algorithm by reducing its complexity. </a:t>
            </a:r>
          </a:p>
          <a:p>
            <a:pPr algn="ctr">
              <a:lnSpc>
                <a:spcPts val="4392"/>
              </a:lnSpc>
            </a:pPr>
          </a:p>
          <a:p>
            <a:pPr algn="ctr" marL="0" indent="0" lvl="0">
              <a:lnSpc>
                <a:spcPts val="4392"/>
              </a:lnSpc>
            </a:pPr>
            <a:r>
              <a:rPr lang="en-US" sz="2909">
                <a:solidFill>
                  <a:srgbClr val="2B2A2A"/>
                </a:solidFill>
                <a:latin typeface="Poppins"/>
                <a:ea typeface="Poppins"/>
                <a:cs typeface="Poppins"/>
                <a:sym typeface="Poppins"/>
              </a:rPr>
              <a:t>3. </a:t>
            </a:r>
            <a:r>
              <a:rPr lang="en-US" b="true" sz="2909" u="sng">
                <a:solidFill>
                  <a:srgbClr val="2B2A2A"/>
                </a:solidFill>
                <a:latin typeface="Poppins Bold"/>
                <a:ea typeface="Poppins Bold"/>
                <a:cs typeface="Poppins Bold"/>
                <a:sym typeface="Poppins Bold"/>
              </a:rPr>
              <a:t>User Experience</a:t>
            </a:r>
            <a:r>
              <a:rPr lang="en-US" sz="2909">
                <a:solidFill>
                  <a:srgbClr val="2B2A2A"/>
                </a:solidFill>
                <a:latin typeface="Poppins"/>
                <a:ea typeface="Poppins"/>
                <a:cs typeface="Poppins"/>
                <a:sym typeface="Poppins"/>
              </a:rPr>
              <a:t>: Designing an intuitive and user-friendly interface requires careful consideration and may involve multiple iterations based on user feedback. This includes adjusting visual elements like colors and font sizes to improve accessibility and usability. We design an intuitive and user-friendly interface requires careful consideration and may involve multiple iterations based on user feedback. </a:t>
            </a:r>
          </a:p>
        </p:txBody>
      </p:sp>
    </p:spTree>
  </p:cSld>
  <p:clrMapOvr>
    <a:masterClrMapping/>
  </p:clrMapOvr>
</p:sld>
</file>

<file path=ppt/slides/slide14.xml><?xml version="1.0" encoding="utf-8"?>
<p:sld xmlns:p="http://schemas.openxmlformats.org/presentationml/2006/main" xmlns:a="http://schemas.openxmlformats.org/drawingml/2006/main">
  <p:cSld>
    <p:bg>
      <p:bgPr>
        <a:gradFill rotWithShape="true">
          <a:gsLst>
            <a:gs pos="0">
              <a:srgbClr val="CDFFD8">
                <a:alpha val="100000"/>
              </a:srgbClr>
            </a:gs>
            <a:gs pos="100000">
              <a:srgbClr val="94B9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028700" y="1612078"/>
            <a:ext cx="16230600" cy="8242506"/>
            <a:chOff x="0" y="0"/>
            <a:chExt cx="4274726" cy="2170866"/>
          </a:xfrm>
        </p:grpSpPr>
        <p:sp>
          <p:nvSpPr>
            <p:cNvPr name="Freeform 3" id="3"/>
            <p:cNvSpPr/>
            <p:nvPr/>
          </p:nvSpPr>
          <p:spPr>
            <a:xfrm flipH="false" flipV="false" rot="0">
              <a:off x="0" y="0"/>
              <a:ext cx="4274726" cy="2170866"/>
            </a:xfrm>
            <a:custGeom>
              <a:avLst/>
              <a:gdLst/>
              <a:ahLst/>
              <a:cxnLst/>
              <a:rect r="r" b="b" t="t" l="l"/>
              <a:pathLst>
                <a:path h="2170866" w="4274726">
                  <a:moveTo>
                    <a:pt x="23373" y="0"/>
                  </a:moveTo>
                  <a:lnTo>
                    <a:pt x="4251353" y="0"/>
                  </a:lnTo>
                  <a:cubicBezTo>
                    <a:pt x="4264261" y="0"/>
                    <a:pt x="4274726" y="10464"/>
                    <a:pt x="4274726" y="23373"/>
                  </a:cubicBezTo>
                  <a:lnTo>
                    <a:pt x="4274726" y="2147493"/>
                  </a:lnTo>
                  <a:cubicBezTo>
                    <a:pt x="4274726" y="2160401"/>
                    <a:pt x="4264261" y="2170866"/>
                    <a:pt x="4251353" y="2170866"/>
                  </a:cubicBezTo>
                  <a:lnTo>
                    <a:pt x="23373" y="2170866"/>
                  </a:lnTo>
                  <a:cubicBezTo>
                    <a:pt x="10464" y="2170866"/>
                    <a:pt x="0" y="2160401"/>
                    <a:pt x="0" y="2147493"/>
                  </a:cubicBezTo>
                  <a:lnTo>
                    <a:pt x="0" y="23373"/>
                  </a:lnTo>
                  <a:cubicBezTo>
                    <a:pt x="0" y="10464"/>
                    <a:pt x="10464" y="0"/>
                    <a:pt x="23373" y="0"/>
                  </a:cubicBezTo>
                  <a:close/>
                </a:path>
              </a:pathLst>
            </a:custGeom>
            <a:solidFill>
              <a:srgbClr val="FFFFFF"/>
            </a:solidFill>
          </p:spPr>
        </p:sp>
        <p:sp>
          <p:nvSpPr>
            <p:cNvPr name="TextBox 4" id="4"/>
            <p:cNvSpPr txBox="true"/>
            <p:nvPr/>
          </p:nvSpPr>
          <p:spPr>
            <a:xfrm>
              <a:off x="0" y="-38100"/>
              <a:ext cx="4274726" cy="2208966"/>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524141">
            <a:off x="-1650553" y="-4089703"/>
            <a:ext cx="4544240" cy="5877852"/>
            <a:chOff x="0" y="0"/>
            <a:chExt cx="665246" cy="860478"/>
          </a:xfrm>
        </p:grpSpPr>
        <p:sp>
          <p:nvSpPr>
            <p:cNvPr name="Freeform 6" id="6"/>
            <p:cNvSpPr/>
            <p:nvPr/>
          </p:nvSpPr>
          <p:spPr>
            <a:xfrm flipH="false" flipV="false" rot="0">
              <a:off x="0" y="0"/>
              <a:ext cx="665246" cy="860478"/>
            </a:xfrm>
            <a:custGeom>
              <a:avLst/>
              <a:gdLst/>
              <a:ahLst/>
              <a:cxnLst/>
              <a:rect r="r" b="b" t="t" l="l"/>
              <a:pathLst>
                <a:path h="860478" w="665246">
                  <a:moveTo>
                    <a:pt x="115850" y="0"/>
                  </a:moveTo>
                  <a:lnTo>
                    <a:pt x="549396" y="0"/>
                  </a:lnTo>
                  <a:cubicBezTo>
                    <a:pt x="580122" y="0"/>
                    <a:pt x="609588" y="12206"/>
                    <a:pt x="631315" y="33932"/>
                  </a:cubicBezTo>
                  <a:cubicBezTo>
                    <a:pt x="653041" y="55658"/>
                    <a:pt x="665246" y="85125"/>
                    <a:pt x="665246" y="115850"/>
                  </a:cubicBezTo>
                  <a:lnTo>
                    <a:pt x="665246" y="744628"/>
                  </a:lnTo>
                  <a:cubicBezTo>
                    <a:pt x="665246" y="808610"/>
                    <a:pt x="613378" y="860478"/>
                    <a:pt x="549396" y="860478"/>
                  </a:cubicBezTo>
                  <a:lnTo>
                    <a:pt x="115850" y="860478"/>
                  </a:lnTo>
                  <a:cubicBezTo>
                    <a:pt x="51868" y="860478"/>
                    <a:pt x="0" y="808610"/>
                    <a:pt x="0" y="744628"/>
                  </a:cubicBezTo>
                  <a:lnTo>
                    <a:pt x="0" y="115850"/>
                  </a:lnTo>
                  <a:cubicBezTo>
                    <a:pt x="0" y="51868"/>
                    <a:pt x="51868" y="0"/>
                    <a:pt x="115850" y="0"/>
                  </a:cubicBezTo>
                  <a:close/>
                </a:path>
              </a:pathLst>
            </a:custGeom>
            <a:solidFill>
              <a:srgbClr val="CAC8E0"/>
            </a:solidFill>
          </p:spPr>
        </p:sp>
        <p:sp>
          <p:nvSpPr>
            <p:cNvPr name="TextBox 7" id="7"/>
            <p:cNvSpPr txBox="true"/>
            <p:nvPr/>
          </p:nvSpPr>
          <p:spPr>
            <a:xfrm>
              <a:off x="0" y="-38100"/>
              <a:ext cx="665246" cy="898578"/>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473106">
            <a:off x="17027302" y="10119830"/>
            <a:ext cx="11855355" cy="8511976"/>
            <a:chOff x="0" y="0"/>
            <a:chExt cx="1079327" cy="774942"/>
          </a:xfrm>
        </p:grpSpPr>
        <p:sp>
          <p:nvSpPr>
            <p:cNvPr name="Freeform 9" id="9"/>
            <p:cNvSpPr/>
            <p:nvPr/>
          </p:nvSpPr>
          <p:spPr>
            <a:xfrm flipH="false" flipV="false" rot="0">
              <a:off x="0" y="0"/>
              <a:ext cx="1079327" cy="774942"/>
            </a:xfrm>
            <a:custGeom>
              <a:avLst/>
              <a:gdLst/>
              <a:ahLst/>
              <a:cxnLst/>
              <a:rect r="r" b="b" t="t" l="l"/>
              <a:pathLst>
                <a:path h="774942" w="1079327">
                  <a:moveTo>
                    <a:pt x="44406" y="0"/>
                  </a:moveTo>
                  <a:lnTo>
                    <a:pt x="1034921" y="0"/>
                  </a:lnTo>
                  <a:cubicBezTo>
                    <a:pt x="1046698" y="0"/>
                    <a:pt x="1057993" y="4678"/>
                    <a:pt x="1066321" y="13006"/>
                  </a:cubicBezTo>
                  <a:cubicBezTo>
                    <a:pt x="1074649" y="21334"/>
                    <a:pt x="1079327" y="32629"/>
                    <a:pt x="1079327" y="44406"/>
                  </a:cubicBezTo>
                  <a:lnTo>
                    <a:pt x="1079327" y="730535"/>
                  </a:lnTo>
                  <a:cubicBezTo>
                    <a:pt x="1079327" y="742313"/>
                    <a:pt x="1074649" y="753608"/>
                    <a:pt x="1066321" y="761935"/>
                  </a:cubicBezTo>
                  <a:cubicBezTo>
                    <a:pt x="1057993" y="770263"/>
                    <a:pt x="1046698" y="774942"/>
                    <a:pt x="1034921" y="774942"/>
                  </a:cubicBezTo>
                  <a:lnTo>
                    <a:pt x="44406" y="774942"/>
                  </a:lnTo>
                  <a:cubicBezTo>
                    <a:pt x="32629" y="774942"/>
                    <a:pt x="21334" y="770263"/>
                    <a:pt x="13006" y="761935"/>
                  </a:cubicBezTo>
                  <a:cubicBezTo>
                    <a:pt x="4678" y="753608"/>
                    <a:pt x="0" y="742313"/>
                    <a:pt x="0" y="730535"/>
                  </a:cubicBezTo>
                  <a:lnTo>
                    <a:pt x="0" y="44406"/>
                  </a:lnTo>
                  <a:cubicBezTo>
                    <a:pt x="0" y="32629"/>
                    <a:pt x="4678" y="21334"/>
                    <a:pt x="13006" y="13006"/>
                  </a:cubicBezTo>
                  <a:cubicBezTo>
                    <a:pt x="21334" y="4678"/>
                    <a:pt x="32629" y="0"/>
                    <a:pt x="44406" y="0"/>
                  </a:cubicBezTo>
                  <a:close/>
                </a:path>
              </a:pathLst>
            </a:custGeom>
            <a:solidFill>
              <a:srgbClr val="FFFFFF"/>
            </a:solidFill>
          </p:spPr>
        </p:sp>
        <p:sp>
          <p:nvSpPr>
            <p:cNvPr name="TextBox 10" id="10"/>
            <p:cNvSpPr txBox="true"/>
            <p:nvPr/>
          </p:nvSpPr>
          <p:spPr>
            <a:xfrm>
              <a:off x="0" y="-38100"/>
              <a:ext cx="1079327" cy="813042"/>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1424498" y="249310"/>
            <a:ext cx="15695646" cy="1122612"/>
          </a:xfrm>
          <a:prstGeom prst="rect">
            <a:avLst/>
          </a:prstGeom>
        </p:spPr>
        <p:txBody>
          <a:bodyPr anchor="t" rtlCol="false" tIns="0" lIns="0" bIns="0" rIns="0">
            <a:spAutoFit/>
          </a:bodyPr>
          <a:lstStyle/>
          <a:p>
            <a:pPr algn="l" marL="0" indent="0" lvl="0">
              <a:lnSpc>
                <a:spcPts val="8559"/>
              </a:lnSpc>
              <a:spcBef>
                <a:spcPct val="0"/>
              </a:spcBef>
            </a:pPr>
            <a:r>
              <a:rPr lang="en-US" sz="7999">
                <a:solidFill>
                  <a:srgbClr val="004AAD"/>
                </a:solidFill>
                <a:latin typeface="Suez One"/>
                <a:ea typeface="Suez One"/>
                <a:cs typeface="Suez One"/>
                <a:sym typeface="Suez One"/>
              </a:rPr>
              <a:t>Implementation of technologies</a:t>
            </a:r>
          </a:p>
        </p:txBody>
      </p:sp>
      <p:sp>
        <p:nvSpPr>
          <p:cNvPr name="TextBox 12" id="12"/>
          <p:cNvSpPr txBox="true"/>
          <p:nvPr/>
        </p:nvSpPr>
        <p:spPr>
          <a:xfrm rot="0">
            <a:off x="1913978" y="1850543"/>
            <a:ext cx="14460043" cy="8004041"/>
          </a:xfrm>
          <a:prstGeom prst="rect">
            <a:avLst/>
          </a:prstGeom>
        </p:spPr>
        <p:txBody>
          <a:bodyPr anchor="t" rtlCol="false" tIns="0" lIns="0" bIns="0" rIns="0">
            <a:spAutoFit/>
          </a:bodyPr>
          <a:lstStyle/>
          <a:p>
            <a:pPr algn="ctr">
              <a:lnSpc>
                <a:spcPts val="4241"/>
              </a:lnSpc>
            </a:pPr>
            <a:r>
              <a:rPr lang="en-US" sz="2809">
                <a:solidFill>
                  <a:srgbClr val="2B2A2A"/>
                </a:solidFill>
                <a:latin typeface="Poppins"/>
                <a:ea typeface="Poppins"/>
                <a:cs typeface="Poppins"/>
                <a:sym typeface="Poppins"/>
              </a:rPr>
              <a:t>In this product we will use the Android studio for the application. Also, we will use the Flutter App and the Firebase.</a:t>
            </a:r>
          </a:p>
          <a:p>
            <a:pPr algn="ctr">
              <a:lnSpc>
                <a:spcPts val="4241"/>
              </a:lnSpc>
            </a:pPr>
          </a:p>
          <a:p>
            <a:pPr algn="ctr">
              <a:lnSpc>
                <a:spcPts val="4241"/>
              </a:lnSpc>
            </a:pPr>
            <a:r>
              <a:rPr lang="en-US" sz="2809">
                <a:solidFill>
                  <a:srgbClr val="2B2A2A"/>
                </a:solidFill>
                <a:latin typeface="Poppins"/>
                <a:ea typeface="Poppins"/>
                <a:cs typeface="Poppins"/>
                <a:sym typeface="Poppins"/>
              </a:rPr>
              <a:t>1</a:t>
            </a:r>
            <a:r>
              <a:rPr lang="en-US" b="true" sz="2809" u="sng">
                <a:solidFill>
                  <a:srgbClr val="2B2A2A"/>
                </a:solidFill>
                <a:latin typeface="Poppins Bold"/>
                <a:ea typeface="Poppins Bold"/>
                <a:cs typeface="Poppins Bold"/>
                <a:sym typeface="Poppins Bold"/>
              </a:rPr>
              <a:t>.</a:t>
            </a:r>
            <a:r>
              <a:rPr lang="en-US" b="true" sz="2809" u="sng">
                <a:solidFill>
                  <a:srgbClr val="2B2A2A"/>
                </a:solidFill>
                <a:latin typeface="Poppins Bold"/>
                <a:ea typeface="Poppins Bold"/>
                <a:cs typeface="Poppins Bold"/>
                <a:sym typeface="Poppins Bold"/>
              </a:rPr>
              <a:t>Flutter App: </a:t>
            </a:r>
            <a:r>
              <a:rPr lang="en-US" sz="2809">
                <a:solidFill>
                  <a:srgbClr val="2B2A2A"/>
                </a:solidFill>
                <a:latin typeface="Poppins"/>
                <a:ea typeface="Poppins"/>
                <a:cs typeface="Poppins"/>
                <a:sym typeface="Poppins"/>
              </a:rPr>
              <a:t>Flutter is a software development kit for open-source user interfaces created by Google. It is used to develop applications for mobile devices, web, and desktop from a single source code. It allows for the development of beautiful user interfaces, fast performance, and efficient development workflows.</a:t>
            </a:r>
          </a:p>
          <a:p>
            <a:pPr algn="ctr">
              <a:lnSpc>
                <a:spcPts val="4241"/>
              </a:lnSpc>
            </a:pPr>
          </a:p>
          <a:p>
            <a:pPr algn="ctr">
              <a:lnSpc>
                <a:spcPts val="4241"/>
              </a:lnSpc>
            </a:pPr>
            <a:r>
              <a:rPr lang="en-US" sz="2809">
                <a:solidFill>
                  <a:srgbClr val="2B2A2A"/>
                </a:solidFill>
                <a:latin typeface="Poppins"/>
                <a:ea typeface="Poppins"/>
                <a:cs typeface="Poppins"/>
                <a:sym typeface="Poppins"/>
              </a:rPr>
              <a:t>2. </a:t>
            </a:r>
            <a:r>
              <a:rPr lang="en-US" b="true" sz="2809" u="sng">
                <a:solidFill>
                  <a:srgbClr val="2B2A2A"/>
                </a:solidFill>
                <a:latin typeface="Poppins Bold"/>
                <a:ea typeface="Poppins Bold"/>
                <a:cs typeface="Poppins Bold"/>
                <a:sym typeface="Poppins Bold"/>
              </a:rPr>
              <a:t>Firebase:</a:t>
            </a:r>
            <a:r>
              <a:rPr lang="en-US" sz="2809">
                <a:solidFill>
                  <a:srgbClr val="2B2A2A"/>
                </a:solidFill>
                <a:latin typeface="Poppins"/>
                <a:ea typeface="Poppins"/>
                <a:cs typeface="Poppins"/>
                <a:sym typeface="Poppins"/>
              </a:rPr>
              <a:t> Firebase is a comprehensive platform developed by Google for the development of mobile and web applications. It offers a comprehensive set of tools and services for application development, improving application quality, and promoting its growth. It is widely used by developers and businesses due to its ease of use, scalability, and integration with other Google services.</a:t>
            </a:r>
          </a:p>
          <a:p>
            <a:pPr algn="ctr" marL="0" indent="0" lvl="0">
              <a:lnSpc>
                <a:spcPts val="4241"/>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524141">
            <a:off x="-1650553" y="-4089703"/>
            <a:ext cx="4544240" cy="5877852"/>
            <a:chOff x="0" y="0"/>
            <a:chExt cx="665246" cy="860478"/>
          </a:xfrm>
        </p:grpSpPr>
        <p:sp>
          <p:nvSpPr>
            <p:cNvPr name="Freeform 3" id="3"/>
            <p:cNvSpPr/>
            <p:nvPr/>
          </p:nvSpPr>
          <p:spPr>
            <a:xfrm flipH="false" flipV="false" rot="0">
              <a:off x="0" y="0"/>
              <a:ext cx="665246" cy="860478"/>
            </a:xfrm>
            <a:custGeom>
              <a:avLst/>
              <a:gdLst/>
              <a:ahLst/>
              <a:cxnLst/>
              <a:rect r="r" b="b" t="t" l="l"/>
              <a:pathLst>
                <a:path h="860478" w="665246">
                  <a:moveTo>
                    <a:pt x="115850" y="0"/>
                  </a:moveTo>
                  <a:lnTo>
                    <a:pt x="549396" y="0"/>
                  </a:lnTo>
                  <a:cubicBezTo>
                    <a:pt x="580122" y="0"/>
                    <a:pt x="609588" y="12206"/>
                    <a:pt x="631315" y="33932"/>
                  </a:cubicBezTo>
                  <a:cubicBezTo>
                    <a:pt x="653041" y="55658"/>
                    <a:pt x="665246" y="85125"/>
                    <a:pt x="665246" y="115850"/>
                  </a:cubicBezTo>
                  <a:lnTo>
                    <a:pt x="665246" y="744628"/>
                  </a:lnTo>
                  <a:cubicBezTo>
                    <a:pt x="665246" y="808610"/>
                    <a:pt x="613378" y="860478"/>
                    <a:pt x="549396" y="860478"/>
                  </a:cubicBezTo>
                  <a:lnTo>
                    <a:pt x="115850" y="860478"/>
                  </a:lnTo>
                  <a:cubicBezTo>
                    <a:pt x="51868" y="860478"/>
                    <a:pt x="0" y="808610"/>
                    <a:pt x="0" y="744628"/>
                  </a:cubicBezTo>
                  <a:lnTo>
                    <a:pt x="0" y="115850"/>
                  </a:lnTo>
                  <a:cubicBezTo>
                    <a:pt x="0" y="51868"/>
                    <a:pt x="51868" y="0"/>
                    <a:pt x="115850" y="0"/>
                  </a:cubicBezTo>
                  <a:close/>
                </a:path>
              </a:pathLst>
            </a:custGeom>
            <a:solidFill>
              <a:srgbClr val="CAC8E0"/>
            </a:solidFill>
          </p:spPr>
        </p:sp>
        <p:sp>
          <p:nvSpPr>
            <p:cNvPr name="TextBox 4" id="4"/>
            <p:cNvSpPr txBox="true"/>
            <p:nvPr/>
          </p:nvSpPr>
          <p:spPr>
            <a:xfrm>
              <a:off x="0" y="-38100"/>
              <a:ext cx="665246" cy="89857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473106">
            <a:off x="17027302" y="10119830"/>
            <a:ext cx="11855355" cy="8511976"/>
            <a:chOff x="0" y="0"/>
            <a:chExt cx="1079327" cy="774942"/>
          </a:xfrm>
        </p:grpSpPr>
        <p:sp>
          <p:nvSpPr>
            <p:cNvPr name="Freeform 6" id="6"/>
            <p:cNvSpPr/>
            <p:nvPr/>
          </p:nvSpPr>
          <p:spPr>
            <a:xfrm flipH="false" flipV="false" rot="0">
              <a:off x="0" y="0"/>
              <a:ext cx="1079327" cy="774942"/>
            </a:xfrm>
            <a:custGeom>
              <a:avLst/>
              <a:gdLst/>
              <a:ahLst/>
              <a:cxnLst/>
              <a:rect r="r" b="b" t="t" l="l"/>
              <a:pathLst>
                <a:path h="774942" w="1079327">
                  <a:moveTo>
                    <a:pt x="44406" y="0"/>
                  </a:moveTo>
                  <a:lnTo>
                    <a:pt x="1034921" y="0"/>
                  </a:lnTo>
                  <a:cubicBezTo>
                    <a:pt x="1046698" y="0"/>
                    <a:pt x="1057993" y="4678"/>
                    <a:pt x="1066321" y="13006"/>
                  </a:cubicBezTo>
                  <a:cubicBezTo>
                    <a:pt x="1074649" y="21334"/>
                    <a:pt x="1079327" y="32629"/>
                    <a:pt x="1079327" y="44406"/>
                  </a:cubicBezTo>
                  <a:lnTo>
                    <a:pt x="1079327" y="730535"/>
                  </a:lnTo>
                  <a:cubicBezTo>
                    <a:pt x="1079327" y="742313"/>
                    <a:pt x="1074649" y="753608"/>
                    <a:pt x="1066321" y="761935"/>
                  </a:cubicBezTo>
                  <a:cubicBezTo>
                    <a:pt x="1057993" y="770263"/>
                    <a:pt x="1046698" y="774942"/>
                    <a:pt x="1034921" y="774942"/>
                  </a:cubicBezTo>
                  <a:lnTo>
                    <a:pt x="44406" y="774942"/>
                  </a:lnTo>
                  <a:cubicBezTo>
                    <a:pt x="32629" y="774942"/>
                    <a:pt x="21334" y="770263"/>
                    <a:pt x="13006" y="761935"/>
                  </a:cubicBezTo>
                  <a:cubicBezTo>
                    <a:pt x="4678" y="753608"/>
                    <a:pt x="0" y="742313"/>
                    <a:pt x="0" y="730535"/>
                  </a:cubicBezTo>
                  <a:lnTo>
                    <a:pt x="0" y="44406"/>
                  </a:lnTo>
                  <a:cubicBezTo>
                    <a:pt x="0" y="32629"/>
                    <a:pt x="4678" y="21334"/>
                    <a:pt x="13006" y="13006"/>
                  </a:cubicBezTo>
                  <a:cubicBezTo>
                    <a:pt x="21334" y="4678"/>
                    <a:pt x="32629" y="0"/>
                    <a:pt x="44406" y="0"/>
                  </a:cubicBezTo>
                  <a:close/>
                </a:path>
              </a:pathLst>
            </a:custGeom>
            <a:solidFill>
              <a:srgbClr val="FFFFFF"/>
            </a:solidFill>
          </p:spPr>
        </p:sp>
        <p:sp>
          <p:nvSpPr>
            <p:cNvPr name="TextBox 7" id="7"/>
            <p:cNvSpPr txBox="true"/>
            <p:nvPr/>
          </p:nvSpPr>
          <p:spPr>
            <a:xfrm>
              <a:off x="0" y="-38100"/>
              <a:ext cx="1079327" cy="813042"/>
            </a:xfrm>
            <a:prstGeom prst="rect">
              <a:avLst/>
            </a:prstGeom>
          </p:spPr>
          <p:txBody>
            <a:bodyPr anchor="ctr" rtlCol="false" tIns="50800" lIns="50800" bIns="50800" rIns="50800"/>
            <a:lstStyle/>
            <a:p>
              <a:pPr algn="ctr">
                <a:lnSpc>
                  <a:spcPts val="2659"/>
                </a:lnSpc>
                <a:spcBef>
                  <a:spcPct val="0"/>
                </a:spcBef>
              </a:pPr>
            </a:p>
          </p:txBody>
        </p:sp>
      </p:grpSp>
      <p:sp>
        <p:nvSpPr>
          <p:cNvPr name="Freeform 8" id="8"/>
          <p:cNvSpPr/>
          <p:nvPr/>
        </p:nvSpPr>
        <p:spPr>
          <a:xfrm flipH="false" flipV="false" rot="0">
            <a:off x="7138061" y="5232070"/>
            <a:ext cx="6251768" cy="4114800"/>
          </a:xfrm>
          <a:custGeom>
            <a:avLst/>
            <a:gdLst/>
            <a:ahLst/>
            <a:cxnLst/>
            <a:rect r="r" b="b" t="t" l="l"/>
            <a:pathLst>
              <a:path h="4114800" w="6251768">
                <a:moveTo>
                  <a:pt x="0" y="0"/>
                </a:moveTo>
                <a:lnTo>
                  <a:pt x="6251768" y="0"/>
                </a:lnTo>
                <a:lnTo>
                  <a:pt x="6251768"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1630051" y="2959860"/>
            <a:ext cx="15629249" cy="1674451"/>
          </a:xfrm>
          <a:prstGeom prst="rect">
            <a:avLst/>
          </a:prstGeom>
        </p:spPr>
        <p:txBody>
          <a:bodyPr anchor="t" rtlCol="false" tIns="0" lIns="0" bIns="0" rIns="0">
            <a:spAutoFit/>
          </a:bodyPr>
          <a:lstStyle/>
          <a:p>
            <a:pPr algn="l" marL="0" indent="0" lvl="0">
              <a:lnSpc>
                <a:spcPts val="12840"/>
              </a:lnSpc>
              <a:spcBef>
                <a:spcPct val="0"/>
              </a:spcBef>
            </a:pPr>
            <a:r>
              <a:rPr lang="en-US" sz="12000">
                <a:solidFill>
                  <a:srgbClr val="004AAD"/>
                </a:solidFill>
                <a:latin typeface="Suez One"/>
                <a:ea typeface="Suez One"/>
                <a:cs typeface="Suez One"/>
                <a:sym typeface="Suez One"/>
              </a:rPr>
              <a:t>Thanks for listening!</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524141">
            <a:off x="-1845491" y="-3460633"/>
            <a:ext cx="4544240" cy="5877852"/>
            <a:chOff x="0" y="0"/>
            <a:chExt cx="665246" cy="860478"/>
          </a:xfrm>
        </p:grpSpPr>
        <p:sp>
          <p:nvSpPr>
            <p:cNvPr name="Freeform 3" id="3"/>
            <p:cNvSpPr/>
            <p:nvPr/>
          </p:nvSpPr>
          <p:spPr>
            <a:xfrm flipH="false" flipV="false" rot="0">
              <a:off x="0" y="0"/>
              <a:ext cx="665246" cy="860478"/>
            </a:xfrm>
            <a:custGeom>
              <a:avLst/>
              <a:gdLst/>
              <a:ahLst/>
              <a:cxnLst/>
              <a:rect r="r" b="b" t="t" l="l"/>
              <a:pathLst>
                <a:path h="860478" w="665246">
                  <a:moveTo>
                    <a:pt x="115850" y="0"/>
                  </a:moveTo>
                  <a:lnTo>
                    <a:pt x="549396" y="0"/>
                  </a:lnTo>
                  <a:cubicBezTo>
                    <a:pt x="580122" y="0"/>
                    <a:pt x="609588" y="12206"/>
                    <a:pt x="631315" y="33932"/>
                  </a:cubicBezTo>
                  <a:cubicBezTo>
                    <a:pt x="653041" y="55658"/>
                    <a:pt x="665246" y="85125"/>
                    <a:pt x="665246" y="115850"/>
                  </a:cubicBezTo>
                  <a:lnTo>
                    <a:pt x="665246" y="744628"/>
                  </a:lnTo>
                  <a:cubicBezTo>
                    <a:pt x="665246" y="808610"/>
                    <a:pt x="613378" y="860478"/>
                    <a:pt x="549396" y="860478"/>
                  </a:cubicBezTo>
                  <a:lnTo>
                    <a:pt x="115850" y="860478"/>
                  </a:lnTo>
                  <a:cubicBezTo>
                    <a:pt x="51868" y="860478"/>
                    <a:pt x="0" y="808610"/>
                    <a:pt x="0" y="744628"/>
                  </a:cubicBezTo>
                  <a:lnTo>
                    <a:pt x="0" y="115850"/>
                  </a:lnTo>
                  <a:cubicBezTo>
                    <a:pt x="0" y="51868"/>
                    <a:pt x="51868" y="0"/>
                    <a:pt x="115850" y="0"/>
                  </a:cubicBezTo>
                  <a:close/>
                </a:path>
              </a:pathLst>
            </a:custGeom>
            <a:solidFill>
              <a:srgbClr val="8981DF"/>
            </a:solidFill>
          </p:spPr>
        </p:sp>
        <p:sp>
          <p:nvSpPr>
            <p:cNvPr name="TextBox 4" id="4"/>
            <p:cNvSpPr txBox="true"/>
            <p:nvPr/>
          </p:nvSpPr>
          <p:spPr>
            <a:xfrm>
              <a:off x="0" y="-38100"/>
              <a:ext cx="665246" cy="89857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524141">
            <a:off x="14354556" y="8282278"/>
            <a:ext cx="7307079" cy="9451509"/>
            <a:chOff x="0" y="0"/>
            <a:chExt cx="665246" cy="860478"/>
          </a:xfrm>
        </p:grpSpPr>
        <p:sp>
          <p:nvSpPr>
            <p:cNvPr name="Freeform 6" id="6"/>
            <p:cNvSpPr/>
            <p:nvPr/>
          </p:nvSpPr>
          <p:spPr>
            <a:xfrm flipH="false" flipV="false" rot="0">
              <a:off x="0" y="0"/>
              <a:ext cx="665246" cy="860478"/>
            </a:xfrm>
            <a:custGeom>
              <a:avLst/>
              <a:gdLst/>
              <a:ahLst/>
              <a:cxnLst/>
              <a:rect r="r" b="b" t="t" l="l"/>
              <a:pathLst>
                <a:path h="860478" w="665246">
                  <a:moveTo>
                    <a:pt x="72047" y="0"/>
                  </a:moveTo>
                  <a:lnTo>
                    <a:pt x="593200" y="0"/>
                  </a:lnTo>
                  <a:cubicBezTo>
                    <a:pt x="612308" y="0"/>
                    <a:pt x="630633" y="7591"/>
                    <a:pt x="644144" y="21102"/>
                  </a:cubicBezTo>
                  <a:cubicBezTo>
                    <a:pt x="657656" y="34613"/>
                    <a:pt x="665246" y="52939"/>
                    <a:pt x="665246" y="72047"/>
                  </a:cubicBezTo>
                  <a:lnTo>
                    <a:pt x="665246" y="788431"/>
                  </a:lnTo>
                  <a:cubicBezTo>
                    <a:pt x="665246" y="807539"/>
                    <a:pt x="657656" y="825865"/>
                    <a:pt x="644144" y="839376"/>
                  </a:cubicBezTo>
                  <a:cubicBezTo>
                    <a:pt x="630633" y="852887"/>
                    <a:pt x="612308" y="860478"/>
                    <a:pt x="593200" y="860478"/>
                  </a:cubicBezTo>
                  <a:lnTo>
                    <a:pt x="72047" y="860478"/>
                  </a:lnTo>
                  <a:cubicBezTo>
                    <a:pt x="52939" y="860478"/>
                    <a:pt x="34613" y="852887"/>
                    <a:pt x="21102" y="839376"/>
                  </a:cubicBezTo>
                  <a:cubicBezTo>
                    <a:pt x="7591" y="825865"/>
                    <a:pt x="0" y="807539"/>
                    <a:pt x="0" y="788431"/>
                  </a:cubicBezTo>
                  <a:lnTo>
                    <a:pt x="0" y="72047"/>
                  </a:lnTo>
                  <a:cubicBezTo>
                    <a:pt x="0" y="52939"/>
                    <a:pt x="7591" y="34613"/>
                    <a:pt x="21102" y="21102"/>
                  </a:cubicBezTo>
                  <a:cubicBezTo>
                    <a:pt x="34613" y="7591"/>
                    <a:pt x="52939" y="0"/>
                    <a:pt x="72047" y="0"/>
                  </a:cubicBezTo>
                  <a:close/>
                </a:path>
              </a:pathLst>
            </a:custGeom>
            <a:solidFill>
              <a:srgbClr val="E9E9E9"/>
            </a:solidFill>
          </p:spPr>
        </p:sp>
        <p:sp>
          <p:nvSpPr>
            <p:cNvPr name="TextBox 7" id="7"/>
            <p:cNvSpPr txBox="true"/>
            <p:nvPr/>
          </p:nvSpPr>
          <p:spPr>
            <a:xfrm>
              <a:off x="0" y="-38100"/>
              <a:ext cx="665246" cy="898578"/>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381378" y="1367635"/>
            <a:ext cx="13582675" cy="6859243"/>
            <a:chOff x="0" y="0"/>
            <a:chExt cx="3577330" cy="1806550"/>
          </a:xfrm>
        </p:grpSpPr>
        <p:sp>
          <p:nvSpPr>
            <p:cNvPr name="Freeform 9" id="9"/>
            <p:cNvSpPr/>
            <p:nvPr/>
          </p:nvSpPr>
          <p:spPr>
            <a:xfrm flipH="false" flipV="false" rot="0">
              <a:off x="0" y="0"/>
              <a:ext cx="3577330" cy="1806550"/>
            </a:xfrm>
            <a:custGeom>
              <a:avLst/>
              <a:gdLst/>
              <a:ahLst/>
              <a:cxnLst/>
              <a:rect r="r" b="b" t="t" l="l"/>
              <a:pathLst>
                <a:path h="1806550" w="3577330">
                  <a:moveTo>
                    <a:pt x="27929" y="0"/>
                  </a:moveTo>
                  <a:lnTo>
                    <a:pt x="3549401" y="0"/>
                  </a:lnTo>
                  <a:cubicBezTo>
                    <a:pt x="3564826" y="0"/>
                    <a:pt x="3577330" y="12504"/>
                    <a:pt x="3577330" y="27929"/>
                  </a:cubicBezTo>
                  <a:lnTo>
                    <a:pt x="3577330" y="1778621"/>
                  </a:lnTo>
                  <a:cubicBezTo>
                    <a:pt x="3577330" y="1794046"/>
                    <a:pt x="3564826" y="1806550"/>
                    <a:pt x="3549401" y="1806550"/>
                  </a:cubicBezTo>
                  <a:lnTo>
                    <a:pt x="27929" y="1806550"/>
                  </a:lnTo>
                  <a:cubicBezTo>
                    <a:pt x="12504" y="1806550"/>
                    <a:pt x="0" y="1794046"/>
                    <a:pt x="0" y="1778621"/>
                  </a:cubicBezTo>
                  <a:lnTo>
                    <a:pt x="0" y="27929"/>
                  </a:lnTo>
                  <a:cubicBezTo>
                    <a:pt x="0" y="12504"/>
                    <a:pt x="12504" y="0"/>
                    <a:pt x="27929" y="0"/>
                  </a:cubicBezTo>
                  <a:close/>
                </a:path>
              </a:pathLst>
            </a:custGeom>
            <a:solidFill>
              <a:srgbClr val="FFFFFF"/>
            </a:solidFill>
          </p:spPr>
        </p:sp>
        <p:sp>
          <p:nvSpPr>
            <p:cNvPr name="TextBox 10" id="10"/>
            <p:cNvSpPr txBox="true"/>
            <p:nvPr/>
          </p:nvSpPr>
          <p:spPr>
            <a:xfrm>
              <a:off x="0" y="-38100"/>
              <a:ext cx="3577330" cy="1844650"/>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870731" y="1566549"/>
            <a:ext cx="12603969" cy="6581764"/>
          </a:xfrm>
          <a:prstGeom prst="rect">
            <a:avLst/>
          </a:prstGeom>
        </p:spPr>
        <p:txBody>
          <a:bodyPr anchor="t" rtlCol="false" tIns="0" lIns="0" bIns="0" rIns="0">
            <a:spAutoFit/>
          </a:bodyPr>
          <a:lstStyle/>
          <a:p>
            <a:pPr algn="ctr">
              <a:lnSpc>
                <a:spcPts val="4725"/>
              </a:lnSpc>
              <a:spcBef>
                <a:spcPct val="0"/>
              </a:spcBef>
            </a:pPr>
            <a:r>
              <a:rPr lang="en-US" b="true" sz="3375" u="sng">
                <a:solidFill>
                  <a:srgbClr val="606060"/>
                </a:solidFill>
                <a:latin typeface="Canva Sans Bold"/>
                <a:ea typeface="Canva Sans Bold"/>
                <a:cs typeface="Canva Sans Bold"/>
                <a:sym typeface="Canva Sans Bold"/>
              </a:rPr>
              <a:t>The problem:</a:t>
            </a:r>
            <a:r>
              <a:rPr lang="en-US" b="true" sz="3375">
                <a:solidFill>
                  <a:srgbClr val="606060"/>
                </a:solidFill>
                <a:latin typeface="Canva Sans Bold"/>
                <a:ea typeface="Canva Sans Bold"/>
                <a:cs typeface="Canva Sans Bold"/>
                <a:sym typeface="Canva Sans Bold"/>
              </a:rPr>
              <a:t> </a:t>
            </a:r>
            <a:r>
              <a:rPr lang="en-US" sz="3375">
                <a:solidFill>
                  <a:srgbClr val="606060"/>
                </a:solidFill>
                <a:latin typeface="Canva Sans"/>
                <a:ea typeface="Canva Sans"/>
                <a:cs typeface="Canva Sans"/>
                <a:sym typeface="Canva Sans"/>
              </a:rPr>
              <a:t>Today, there are families across the country coping with one or more children constant attention to the child, necessary physical presence. these parents often struggle to find leisure or personal time for themselves due to the demands and needs of their child. </a:t>
            </a:r>
          </a:p>
          <a:p>
            <a:pPr algn="ctr">
              <a:lnSpc>
                <a:spcPts val="4725"/>
              </a:lnSpc>
              <a:spcBef>
                <a:spcPct val="0"/>
              </a:spcBef>
            </a:pPr>
            <a:r>
              <a:rPr lang="en-US" sz="3375">
                <a:solidFill>
                  <a:srgbClr val="606060"/>
                </a:solidFill>
                <a:latin typeface="Canva Sans"/>
                <a:ea typeface="Canva Sans"/>
                <a:cs typeface="Canva Sans"/>
                <a:sym typeface="Canva Sans"/>
              </a:rPr>
              <a:t>So, what are the existing solutions today? Social Media Groups: There are groups on different social media platforms like Facebook and WhatsApp. Support Associations: There are support associations specifically for families with children with special needs, such as “Wings of Krembo” and “Aleh.”</a:t>
            </a:r>
          </a:p>
        </p:txBody>
      </p:sp>
      <p:sp>
        <p:nvSpPr>
          <p:cNvPr name="Freeform 12" id="12"/>
          <p:cNvSpPr/>
          <p:nvPr/>
        </p:nvSpPr>
        <p:spPr>
          <a:xfrm flipH="false" flipV="false" rot="0">
            <a:off x="426630" y="7617933"/>
            <a:ext cx="2415688" cy="2434709"/>
          </a:xfrm>
          <a:custGeom>
            <a:avLst/>
            <a:gdLst/>
            <a:ahLst/>
            <a:cxnLst/>
            <a:rect r="r" b="b" t="t" l="l"/>
            <a:pathLst>
              <a:path h="2434709" w="2415688">
                <a:moveTo>
                  <a:pt x="0" y="0"/>
                </a:moveTo>
                <a:lnTo>
                  <a:pt x="2415688" y="0"/>
                </a:lnTo>
                <a:lnTo>
                  <a:pt x="2415688" y="2434709"/>
                </a:lnTo>
                <a:lnTo>
                  <a:pt x="0" y="2434709"/>
                </a:lnTo>
                <a:lnTo>
                  <a:pt x="0" y="0"/>
                </a:lnTo>
                <a:close/>
              </a:path>
            </a:pathLst>
          </a:custGeom>
          <a:blipFill>
            <a:blip r:embed="rId2"/>
            <a:stretch>
              <a:fillRect l="0" t="0" r="0" b="0"/>
            </a:stretch>
          </a:blipFill>
        </p:spPr>
      </p:sp>
      <p:sp>
        <p:nvSpPr>
          <p:cNvPr name="Freeform 13" id="13"/>
          <p:cNvSpPr/>
          <p:nvPr/>
        </p:nvSpPr>
        <p:spPr>
          <a:xfrm flipH="false" flipV="false" rot="0">
            <a:off x="13539805" y="7578581"/>
            <a:ext cx="4468290" cy="2513413"/>
          </a:xfrm>
          <a:custGeom>
            <a:avLst/>
            <a:gdLst/>
            <a:ahLst/>
            <a:cxnLst/>
            <a:rect r="r" b="b" t="t" l="l"/>
            <a:pathLst>
              <a:path h="2513413" w="4468290">
                <a:moveTo>
                  <a:pt x="0" y="0"/>
                </a:moveTo>
                <a:lnTo>
                  <a:pt x="4468291" y="0"/>
                </a:lnTo>
                <a:lnTo>
                  <a:pt x="4468291" y="2513413"/>
                </a:lnTo>
                <a:lnTo>
                  <a:pt x="0" y="2513413"/>
                </a:lnTo>
                <a:lnTo>
                  <a:pt x="0" y="0"/>
                </a:lnTo>
                <a:close/>
              </a:path>
            </a:pathLst>
          </a:custGeom>
          <a:blipFill>
            <a:blip r:embed="rId3"/>
            <a:stretch>
              <a:fillRect l="0" t="0" r="0" b="0"/>
            </a:stretch>
          </a:blipFill>
        </p:spPr>
      </p:sp>
      <p:sp>
        <p:nvSpPr>
          <p:cNvPr name="TextBox 14" id="14"/>
          <p:cNvSpPr txBox="true"/>
          <p:nvPr/>
        </p:nvSpPr>
        <p:spPr>
          <a:xfrm rot="0">
            <a:off x="2842318" y="126977"/>
            <a:ext cx="14416982" cy="1073634"/>
          </a:xfrm>
          <a:prstGeom prst="rect">
            <a:avLst/>
          </a:prstGeom>
        </p:spPr>
        <p:txBody>
          <a:bodyPr anchor="t" rtlCol="false" tIns="0" lIns="0" bIns="0" rIns="0">
            <a:spAutoFit/>
          </a:bodyPr>
          <a:lstStyle/>
          <a:p>
            <a:pPr algn="l">
              <a:lnSpc>
                <a:spcPts val="8263"/>
              </a:lnSpc>
            </a:pPr>
            <a:r>
              <a:rPr lang="en-US" sz="7722">
                <a:solidFill>
                  <a:srgbClr val="004AAD"/>
                </a:solidFill>
                <a:latin typeface="Suez One"/>
                <a:ea typeface="Suez One"/>
                <a:cs typeface="Suez One"/>
                <a:sym typeface="Suez One"/>
              </a:rPr>
              <a:t>Introduction-background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439765" y="769789"/>
            <a:ext cx="15877922" cy="6859243"/>
            <a:chOff x="0" y="0"/>
            <a:chExt cx="4181839" cy="1806550"/>
          </a:xfrm>
        </p:grpSpPr>
        <p:sp>
          <p:nvSpPr>
            <p:cNvPr name="Freeform 3" id="3"/>
            <p:cNvSpPr/>
            <p:nvPr/>
          </p:nvSpPr>
          <p:spPr>
            <a:xfrm flipH="false" flipV="false" rot="0">
              <a:off x="0" y="0"/>
              <a:ext cx="4181839" cy="1806550"/>
            </a:xfrm>
            <a:custGeom>
              <a:avLst/>
              <a:gdLst/>
              <a:ahLst/>
              <a:cxnLst/>
              <a:rect r="r" b="b" t="t" l="l"/>
              <a:pathLst>
                <a:path h="1806550" w="4181839">
                  <a:moveTo>
                    <a:pt x="23892" y="0"/>
                  </a:moveTo>
                  <a:lnTo>
                    <a:pt x="4157947" y="0"/>
                  </a:lnTo>
                  <a:cubicBezTo>
                    <a:pt x="4171143" y="0"/>
                    <a:pt x="4181839" y="10697"/>
                    <a:pt x="4181839" y="23892"/>
                  </a:cubicBezTo>
                  <a:lnTo>
                    <a:pt x="4181839" y="1782658"/>
                  </a:lnTo>
                  <a:cubicBezTo>
                    <a:pt x="4181839" y="1788994"/>
                    <a:pt x="4179322" y="1795071"/>
                    <a:pt x="4174842" y="1799552"/>
                  </a:cubicBezTo>
                  <a:cubicBezTo>
                    <a:pt x="4170361" y="1804033"/>
                    <a:pt x="4164284" y="1806550"/>
                    <a:pt x="4157947" y="1806550"/>
                  </a:cubicBezTo>
                  <a:lnTo>
                    <a:pt x="23892" y="1806550"/>
                  </a:lnTo>
                  <a:cubicBezTo>
                    <a:pt x="10697" y="1806550"/>
                    <a:pt x="0" y="1795853"/>
                    <a:pt x="0" y="1782658"/>
                  </a:cubicBezTo>
                  <a:lnTo>
                    <a:pt x="0" y="23892"/>
                  </a:lnTo>
                  <a:cubicBezTo>
                    <a:pt x="0" y="17555"/>
                    <a:pt x="2517" y="11478"/>
                    <a:pt x="6998" y="6998"/>
                  </a:cubicBezTo>
                  <a:cubicBezTo>
                    <a:pt x="11478" y="2517"/>
                    <a:pt x="17555" y="0"/>
                    <a:pt x="23892" y="0"/>
                  </a:cubicBezTo>
                  <a:close/>
                </a:path>
              </a:pathLst>
            </a:custGeom>
            <a:solidFill>
              <a:srgbClr val="FFFFFF"/>
            </a:solidFill>
          </p:spPr>
        </p:sp>
        <p:sp>
          <p:nvSpPr>
            <p:cNvPr name="TextBox 4" id="4"/>
            <p:cNvSpPr txBox="true"/>
            <p:nvPr/>
          </p:nvSpPr>
          <p:spPr>
            <a:xfrm>
              <a:off x="0" y="-38100"/>
              <a:ext cx="4181839" cy="184465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524141">
            <a:off x="-654144" y="-3379782"/>
            <a:ext cx="4544240" cy="5877852"/>
            <a:chOff x="0" y="0"/>
            <a:chExt cx="665246" cy="860478"/>
          </a:xfrm>
        </p:grpSpPr>
        <p:sp>
          <p:nvSpPr>
            <p:cNvPr name="Freeform 6" id="6"/>
            <p:cNvSpPr/>
            <p:nvPr/>
          </p:nvSpPr>
          <p:spPr>
            <a:xfrm flipH="false" flipV="false" rot="0">
              <a:off x="0" y="0"/>
              <a:ext cx="665246" cy="860478"/>
            </a:xfrm>
            <a:custGeom>
              <a:avLst/>
              <a:gdLst/>
              <a:ahLst/>
              <a:cxnLst/>
              <a:rect r="r" b="b" t="t" l="l"/>
              <a:pathLst>
                <a:path h="860478" w="665246">
                  <a:moveTo>
                    <a:pt x="115850" y="0"/>
                  </a:moveTo>
                  <a:lnTo>
                    <a:pt x="549396" y="0"/>
                  </a:lnTo>
                  <a:cubicBezTo>
                    <a:pt x="580122" y="0"/>
                    <a:pt x="609588" y="12206"/>
                    <a:pt x="631315" y="33932"/>
                  </a:cubicBezTo>
                  <a:cubicBezTo>
                    <a:pt x="653041" y="55658"/>
                    <a:pt x="665246" y="85125"/>
                    <a:pt x="665246" y="115850"/>
                  </a:cubicBezTo>
                  <a:lnTo>
                    <a:pt x="665246" y="744628"/>
                  </a:lnTo>
                  <a:cubicBezTo>
                    <a:pt x="665246" y="808610"/>
                    <a:pt x="613378" y="860478"/>
                    <a:pt x="549396" y="860478"/>
                  </a:cubicBezTo>
                  <a:lnTo>
                    <a:pt x="115850" y="860478"/>
                  </a:lnTo>
                  <a:cubicBezTo>
                    <a:pt x="51868" y="860478"/>
                    <a:pt x="0" y="808610"/>
                    <a:pt x="0" y="744628"/>
                  </a:cubicBezTo>
                  <a:lnTo>
                    <a:pt x="0" y="115850"/>
                  </a:lnTo>
                  <a:cubicBezTo>
                    <a:pt x="0" y="51868"/>
                    <a:pt x="51868" y="0"/>
                    <a:pt x="115850" y="0"/>
                  </a:cubicBezTo>
                  <a:close/>
                </a:path>
              </a:pathLst>
            </a:custGeom>
            <a:solidFill>
              <a:srgbClr val="CAC8E0"/>
            </a:solidFill>
          </p:spPr>
        </p:sp>
        <p:sp>
          <p:nvSpPr>
            <p:cNvPr name="TextBox 7" id="7"/>
            <p:cNvSpPr txBox="true"/>
            <p:nvPr/>
          </p:nvSpPr>
          <p:spPr>
            <a:xfrm>
              <a:off x="0" y="-38100"/>
              <a:ext cx="665246" cy="898578"/>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473106">
            <a:off x="15942323" y="9820715"/>
            <a:ext cx="11855355" cy="8511976"/>
            <a:chOff x="0" y="0"/>
            <a:chExt cx="1079327" cy="774942"/>
          </a:xfrm>
        </p:grpSpPr>
        <p:sp>
          <p:nvSpPr>
            <p:cNvPr name="Freeform 9" id="9"/>
            <p:cNvSpPr/>
            <p:nvPr/>
          </p:nvSpPr>
          <p:spPr>
            <a:xfrm flipH="false" flipV="false" rot="0">
              <a:off x="0" y="0"/>
              <a:ext cx="1079327" cy="774942"/>
            </a:xfrm>
            <a:custGeom>
              <a:avLst/>
              <a:gdLst/>
              <a:ahLst/>
              <a:cxnLst/>
              <a:rect r="r" b="b" t="t" l="l"/>
              <a:pathLst>
                <a:path h="774942" w="1079327">
                  <a:moveTo>
                    <a:pt x="44406" y="0"/>
                  </a:moveTo>
                  <a:lnTo>
                    <a:pt x="1034921" y="0"/>
                  </a:lnTo>
                  <a:cubicBezTo>
                    <a:pt x="1046698" y="0"/>
                    <a:pt x="1057993" y="4678"/>
                    <a:pt x="1066321" y="13006"/>
                  </a:cubicBezTo>
                  <a:cubicBezTo>
                    <a:pt x="1074649" y="21334"/>
                    <a:pt x="1079327" y="32629"/>
                    <a:pt x="1079327" y="44406"/>
                  </a:cubicBezTo>
                  <a:lnTo>
                    <a:pt x="1079327" y="730535"/>
                  </a:lnTo>
                  <a:cubicBezTo>
                    <a:pt x="1079327" y="742313"/>
                    <a:pt x="1074649" y="753608"/>
                    <a:pt x="1066321" y="761935"/>
                  </a:cubicBezTo>
                  <a:cubicBezTo>
                    <a:pt x="1057993" y="770263"/>
                    <a:pt x="1046698" y="774942"/>
                    <a:pt x="1034921" y="774942"/>
                  </a:cubicBezTo>
                  <a:lnTo>
                    <a:pt x="44406" y="774942"/>
                  </a:lnTo>
                  <a:cubicBezTo>
                    <a:pt x="32629" y="774942"/>
                    <a:pt x="21334" y="770263"/>
                    <a:pt x="13006" y="761935"/>
                  </a:cubicBezTo>
                  <a:cubicBezTo>
                    <a:pt x="4678" y="753608"/>
                    <a:pt x="0" y="742313"/>
                    <a:pt x="0" y="730535"/>
                  </a:cubicBezTo>
                  <a:lnTo>
                    <a:pt x="0" y="44406"/>
                  </a:lnTo>
                  <a:cubicBezTo>
                    <a:pt x="0" y="32629"/>
                    <a:pt x="4678" y="21334"/>
                    <a:pt x="13006" y="13006"/>
                  </a:cubicBezTo>
                  <a:cubicBezTo>
                    <a:pt x="21334" y="4678"/>
                    <a:pt x="32629" y="0"/>
                    <a:pt x="44406" y="0"/>
                  </a:cubicBezTo>
                  <a:close/>
                </a:path>
              </a:pathLst>
            </a:custGeom>
            <a:solidFill>
              <a:srgbClr val="FFFFFF"/>
            </a:solidFill>
          </p:spPr>
        </p:sp>
        <p:sp>
          <p:nvSpPr>
            <p:cNvPr name="TextBox 10" id="10"/>
            <p:cNvSpPr txBox="true"/>
            <p:nvPr/>
          </p:nvSpPr>
          <p:spPr>
            <a:xfrm>
              <a:off x="0" y="-38100"/>
              <a:ext cx="1079327" cy="813042"/>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1617977" y="2884515"/>
            <a:ext cx="15408470" cy="4394145"/>
          </a:xfrm>
          <a:prstGeom prst="rect">
            <a:avLst/>
          </a:prstGeom>
        </p:spPr>
        <p:txBody>
          <a:bodyPr anchor="t" rtlCol="false" tIns="0" lIns="0" bIns="0" rIns="0">
            <a:spAutoFit/>
          </a:bodyPr>
          <a:lstStyle/>
          <a:p>
            <a:pPr algn="l">
              <a:lnSpc>
                <a:spcPts val="4983"/>
              </a:lnSpc>
            </a:pPr>
            <a:r>
              <a:rPr lang="en-US" sz="3300">
                <a:solidFill>
                  <a:srgbClr val="2B2A2A"/>
                </a:solidFill>
                <a:latin typeface="Poppins"/>
                <a:ea typeface="Poppins"/>
                <a:cs typeface="Poppins"/>
                <a:sym typeface="Poppins"/>
              </a:rPr>
              <a:t>A socisl media platform that will help and supports this families. </a:t>
            </a:r>
          </a:p>
          <a:p>
            <a:pPr algn="l">
              <a:lnSpc>
                <a:spcPts val="4983"/>
              </a:lnSpc>
            </a:pPr>
            <a:r>
              <a:rPr lang="en-US" sz="3300">
                <a:solidFill>
                  <a:srgbClr val="2B2A2A"/>
                </a:solidFill>
                <a:latin typeface="Poppins"/>
                <a:ea typeface="Poppins"/>
                <a:cs typeface="Poppins"/>
                <a:sym typeface="Poppins"/>
              </a:rPr>
              <a:t>The network will include location-based and other features groups where users can share their needs and receive relevant responses. Our solution aims to provide a more focused and personalized approach to support families with children with special needs, allowing them to connect with others who truly understand their situation and receive timely assistance.</a:t>
            </a:r>
          </a:p>
          <a:p>
            <a:pPr algn="l" marL="0" indent="0" lvl="0">
              <a:lnSpc>
                <a:spcPts val="4983"/>
              </a:lnSpc>
            </a:pPr>
          </a:p>
        </p:txBody>
      </p:sp>
      <p:sp>
        <p:nvSpPr>
          <p:cNvPr name="Freeform 12" id="12"/>
          <p:cNvSpPr/>
          <p:nvPr/>
        </p:nvSpPr>
        <p:spPr>
          <a:xfrm flipH="false" flipV="false" rot="0">
            <a:off x="13061859" y="7022992"/>
            <a:ext cx="4705286" cy="3131154"/>
          </a:xfrm>
          <a:custGeom>
            <a:avLst/>
            <a:gdLst/>
            <a:ahLst/>
            <a:cxnLst/>
            <a:rect r="r" b="b" t="t" l="l"/>
            <a:pathLst>
              <a:path h="3131154" w="4705286">
                <a:moveTo>
                  <a:pt x="0" y="0"/>
                </a:moveTo>
                <a:lnTo>
                  <a:pt x="4705286" y="0"/>
                </a:lnTo>
                <a:lnTo>
                  <a:pt x="4705286" y="3131153"/>
                </a:lnTo>
                <a:lnTo>
                  <a:pt x="0" y="3131153"/>
                </a:lnTo>
                <a:lnTo>
                  <a:pt x="0" y="0"/>
                </a:lnTo>
                <a:close/>
              </a:path>
            </a:pathLst>
          </a:custGeom>
          <a:blipFill>
            <a:blip r:embed="rId2"/>
            <a:stretch>
              <a:fillRect l="0" t="0" r="0" b="0"/>
            </a:stretch>
          </a:blipFill>
        </p:spPr>
      </p:sp>
      <p:sp>
        <p:nvSpPr>
          <p:cNvPr name="TextBox 13" id="13"/>
          <p:cNvSpPr txBox="true"/>
          <p:nvPr/>
        </p:nvSpPr>
        <p:spPr>
          <a:xfrm rot="0">
            <a:off x="5906813" y="1331230"/>
            <a:ext cx="6474373" cy="1122612"/>
          </a:xfrm>
          <a:prstGeom prst="rect">
            <a:avLst/>
          </a:prstGeom>
        </p:spPr>
        <p:txBody>
          <a:bodyPr anchor="t" rtlCol="false" tIns="0" lIns="0" bIns="0" rIns="0">
            <a:spAutoFit/>
          </a:bodyPr>
          <a:lstStyle/>
          <a:p>
            <a:pPr algn="l" marL="0" indent="0" lvl="0">
              <a:lnSpc>
                <a:spcPts val="8559"/>
              </a:lnSpc>
              <a:spcBef>
                <a:spcPct val="0"/>
              </a:spcBef>
            </a:pPr>
            <a:r>
              <a:rPr lang="en-US" sz="7999">
                <a:solidFill>
                  <a:srgbClr val="6B64B8"/>
                </a:solidFill>
                <a:latin typeface="Suez One"/>
                <a:ea typeface="Suez One"/>
                <a:cs typeface="Suez One"/>
                <a:sym typeface="Suez One"/>
              </a:rPr>
              <a:t>Our Solution</a:t>
            </a:r>
          </a:p>
        </p:txBody>
      </p:sp>
      <p:sp>
        <p:nvSpPr>
          <p:cNvPr name="Freeform 14" id="14"/>
          <p:cNvSpPr/>
          <p:nvPr/>
        </p:nvSpPr>
        <p:spPr>
          <a:xfrm flipH="false" flipV="false" rot="0">
            <a:off x="608631" y="7022992"/>
            <a:ext cx="4331517" cy="2434709"/>
          </a:xfrm>
          <a:custGeom>
            <a:avLst/>
            <a:gdLst/>
            <a:ahLst/>
            <a:cxnLst/>
            <a:rect r="r" b="b" t="t" l="l"/>
            <a:pathLst>
              <a:path h="2434709" w="4331517">
                <a:moveTo>
                  <a:pt x="0" y="0"/>
                </a:moveTo>
                <a:lnTo>
                  <a:pt x="4331517" y="0"/>
                </a:lnTo>
                <a:lnTo>
                  <a:pt x="4331517" y="2434709"/>
                </a:lnTo>
                <a:lnTo>
                  <a:pt x="0" y="2434709"/>
                </a:lnTo>
                <a:lnTo>
                  <a:pt x="0" y="0"/>
                </a:lnTo>
                <a:close/>
              </a:path>
            </a:pathLst>
          </a:custGeom>
          <a:blipFill>
            <a:blip r:embed="rId3"/>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524141">
            <a:off x="-654144" y="-3379782"/>
            <a:ext cx="4544240" cy="5877852"/>
            <a:chOff x="0" y="0"/>
            <a:chExt cx="665246" cy="860478"/>
          </a:xfrm>
        </p:grpSpPr>
        <p:sp>
          <p:nvSpPr>
            <p:cNvPr name="Freeform 3" id="3"/>
            <p:cNvSpPr/>
            <p:nvPr/>
          </p:nvSpPr>
          <p:spPr>
            <a:xfrm flipH="false" flipV="false" rot="0">
              <a:off x="0" y="0"/>
              <a:ext cx="665246" cy="860478"/>
            </a:xfrm>
            <a:custGeom>
              <a:avLst/>
              <a:gdLst/>
              <a:ahLst/>
              <a:cxnLst/>
              <a:rect r="r" b="b" t="t" l="l"/>
              <a:pathLst>
                <a:path h="860478" w="665246">
                  <a:moveTo>
                    <a:pt x="115850" y="0"/>
                  </a:moveTo>
                  <a:lnTo>
                    <a:pt x="549396" y="0"/>
                  </a:lnTo>
                  <a:cubicBezTo>
                    <a:pt x="580122" y="0"/>
                    <a:pt x="609588" y="12206"/>
                    <a:pt x="631315" y="33932"/>
                  </a:cubicBezTo>
                  <a:cubicBezTo>
                    <a:pt x="653041" y="55658"/>
                    <a:pt x="665246" y="85125"/>
                    <a:pt x="665246" y="115850"/>
                  </a:cubicBezTo>
                  <a:lnTo>
                    <a:pt x="665246" y="744628"/>
                  </a:lnTo>
                  <a:cubicBezTo>
                    <a:pt x="665246" y="808610"/>
                    <a:pt x="613378" y="860478"/>
                    <a:pt x="549396" y="860478"/>
                  </a:cubicBezTo>
                  <a:lnTo>
                    <a:pt x="115850" y="860478"/>
                  </a:lnTo>
                  <a:cubicBezTo>
                    <a:pt x="51868" y="860478"/>
                    <a:pt x="0" y="808610"/>
                    <a:pt x="0" y="744628"/>
                  </a:cubicBezTo>
                  <a:lnTo>
                    <a:pt x="0" y="115850"/>
                  </a:lnTo>
                  <a:cubicBezTo>
                    <a:pt x="0" y="51868"/>
                    <a:pt x="51868" y="0"/>
                    <a:pt x="115850" y="0"/>
                  </a:cubicBezTo>
                  <a:close/>
                </a:path>
              </a:pathLst>
            </a:custGeom>
            <a:solidFill>
              <a:srgbClr val="CAC8E0"/>
            </a:solidFill>
          </p:spPr>
        </p:sp>
        <p:sp>
          <p:nvSpPr>
            <p:cNvPr name="TextBox 4" id="4"/>
            <p:cNvSpPr txBox="true"/>
            <p:nvPr/>
          </p:nvSpPr>
          <p:spPr>
            <a:xfrm>
              <a:off x="0" y="-38100"/>
              <a:ext cx="665246" cy="898578"/>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473106">
            <a:off x="15942323" y="9820715"/>
            <a:ext cx="11855355" cy="8511976"/>
            <a:chOff x="0" y="0"/>
            <a:chExt cx="1079327" cy="774942"/>
          </a:xfrm>
        </p:grpSpPr>
        <p:sp>
          <p:nvSpPr>
            <p:cNvPr name="Freeform 6" id="6"/>
            <p:cNvSpPr/>
            <p:nvPr/>
          </p:nvSpPr>
          <p:spPr>
            <a:xfrm flipH="false" flipV="false" rot="0">
              <a:off x="0" y="0"/>
              <a:ext cx="1079327" cy="774942"/>
            </a:xfrm>
            <a:custGeom>
              <a:avLst/>
              <a:gdLst/>
              <a:ahLst/>
              <a:cxnLst/>
              <a:rect r="r" b="b" t="t" l="l"/>
              <a:pathLst>
                <a:path h="774942" w="1079327">
                  <a:moveTo>
                    <a:pt x="44406" y="0"/>
                  </a:moveTo>
                  <a:lnTo>
                    <a:pt x="1034921" y="0"/>
                  </a:lnTo>
                  <a:cubicBezTo>
                    <a:pt x="1046698" y="0"/>
                    <a:pt x="1057993" y="4678"/>
                    <a:pt x="1066321" y="13006"/>
                  </a:cubicBezTo>
                  <a:cubicBezTo>
                    <a:pt x="1074649" y="21334"/>
                    <a:pt x="1079327" y="32629"/>
                    <a:pt x="1079327" y="44406"/>
                  </a:cubicBezTo>
                  <a:lnTo>
                    <a:pt x="1079327" y="730535"/>
                  </a:lnTo>
                  <a:cubicBezTo>
                    <a:pt x="1079327" y="742313"/>
                    <a:pt x="1074649" y="753608"/>
                    <a:pt x="1066321" y="761935"/>
                  </a:cubicBezTo>
                  <a:cubicBezTo>
                    <a:pt x="1057993" y="770263"/>
                    <a:pt x="1046698" y="774942"/>
                    <a:pt x="1034921" y="774942"/>
                  </a:cubicBezTo>
                  <a:lnTo>
                    <a:pt x="44406" y="774942"/>
                  </a:lnTo>
                  <a:cubicBezTo>
                    <a:pt x="32629" y="774942"/>
                    <a:pt x="21334" y="770263"/>
                    <a:pt x="13006" y="761935"/>
                  </a:cubicBezTo>
                  <a:cubicBezTo>
                    <a:pt x="4678" y="753608"/>
                    <a:pt x="0" y="742313"/>
                    <a:pt x="0" y="730535"/>
                  </a:cubicBezTo>
                  <a:lnTo>
                    <a:pt x="0" y="44406"/>
                  </a:lnTo>
                  <a:cubicBezTo>
                    <a:pt x="0" y="32629"/>
                    <a:pt x="4678" y="21334"/>
                    <a:pt x="13006" y="13006"/>
                  </a:cubicBezTo>
                  <a:cubicBezTo>
                    <a:pt x="21334" y="4678"/>
                    <a:pt x="32629" y="0"/>
                    <a:pt x="44406" y="0"/>
                  </a:cubicBezTo>
                  <a:close/>
                </a:path>
              </a:pathLst>
            </a:custGeom>
            <a:solidFill>
              <a:srgbClr val="FFFFFF"/>
            </a:solidFill>
          </p:spPr>
        </p:sp>
        <p:sp>
          <p:nvSpPr>
            <p:cNvPr name="TextBox 7" id="7"/>
            <p:cNvSpPr txBox="true"/>
            <p:nvPr/>
          </p:nvSpPr>
          <p:spPr>
            <a:xfrm>
              <a:off x="0" y="-38100"/>
              <a:ext cx="1079327" cy="813042"/>
            </a:xfrm>
            <a:prstGeom prst="rect">
              <a:avLst/>
            </a:prstGeom>
          </p:spPr>
          <p:txBody>
            <a:bodyPr anchor="ctr" rtlCol="false" tIns="50800" lIns="50800" bIns="50800" rIns="50800"/>
            <a:lstStyle/>
            <a:p>
              <a:pPr algn="ctr">
                <a:lnSpc>
                  <a:spcPts val="2659"/>
                </a:lnSpc>
                <a:spcBef>
                  <a:spcPct val="0"/>
                </a:spcBef>
              </a:pPr>
            </a:p>
          </p:txBody>
        </p:sp>
      </p:grpSp>
      <p:pic>
        <p:nvPicPr>
          <p:cNvPr name="Picture 8" id="8">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3411340" y="2598512"/>
            <a:ext cx="11465319" cy="6449242"/>
          </a:xfrm>
          <a:prstGeom prst="rect">
            <a:avLst/>
          </a:prstGeom>
        </p:spPr>
      </p:pic>
      <p:sp>
        <p:nvSpPr>
          <p:cNvPr name="TextBox 9" id="9"/>
          <p:cNvSpPr txBox="true"/>
          <p:nvPr/>
        </p:nvSpPr>
        <p:spPr>
          <a:xfrm rot="0">
            <a:off x="829418" y="1123950"/>
            <a:ext cx="18490442" cy="1122612"/>
          </a:xfrm>
          <a:prstGeom prst="rect">
            <a:avLst/>
          </a:prstGeom>
        </p:spPr>
        <p:txBody>
          <a:bodyPr anchor="t" rtlCol="false" tIns="0" lIns="0" bIns="0" rIns="0">
            <a:spAutoFit/>
          </a:bodyPr>
          <a:lstStyle/>
          <a:p>
            <a:pPr algn="l" marL="0" indent="0" lvl="0">
              <a:lnSpc>
                <a:spcPts val="8559"/>
              </a:lnSpc>
              <a:spcBef>
                <a:spcPct val="0"/>
              </a:spcBef>
            </a:pPr>
            <a:r>
              <a:rPr lang="en-US" sz="7999">
                <a:solidFill>
                  <a:srgbClr val="004AAD"/>
                </a:solidFill>
                <a:latin typeface="Suez One"/>
                <a:ea typeface="Suez One"/>
                <a:cs typeface="Suez One"/>
                <a:sym typeface="Suez One"/>
              </a:rPr>
              <a:t>Our Video showing the application</a:t>
            </a:r>
          </a:p>
        </p:txBody>
      </p:sp>
    </p:spTree>
  </p:cSld>
  <p:clrMapOvr>
    <a:masterClrMapping/>
  </p:clrMapOvr>
  <p:timing>
    <p:tnLst>
      <p:par>
        <p:cTn dur="indefinite" restart="never" nodeType="tmRoot">
          <p:childTnLst>
            <p:video>
              <p:cMediaNode vol="100000">
                <p:cTn fill="hold" display="false">
                  <p:stCondLst>
                    <p:cond delay="indefinite"/>
                  </p:stCondLst>
                </p:cTn>
                <p:tgtEl>
                  <p:spTgt spid="8"/>
                </p:tgtEl>
              </p:cMediaNode>
            </p:video>
          </p:childTnLst>
        </p:cTn>
      </p:par>
    </p:tnLst>
  </p:timing>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381378" y="2009765"/>
            <a:ext cx="15877922" cy="6859243"/>
            <a:chOff x="0" y="0"/>
            <a:chExt cx="4181839" cy="1806550"/>
          </a:xfrm>
        </p:grpSpPr>
        <p:sp>
          <p:nvSpPr>
            <p:cNvPr name="Freeform 3" id="3"/>
            <p:cNvSpPr/>
            <p:nvPr/>
          </p:nvSpPr>
          <p:spPr>
            <a:xfrm flipH="false" flipV="false" rot="0">
              <a:off x="0" y="0"/>
              <a:ext cx="4181839" cy="1806550"/>
            </a:xfrm>
            <a:custGeom>
              <a:avLst/>
              <a:gdLst/>
              <a:ahLst/>
              <a:cxnLst/>
              <a:rect r="r" b="b" t="t" l="l"/>
              <a:pathLst>
                <a:path h="1806550" w="4181839">
                  <a:moveTo>
                    <a:pt x="23892" y="0"/>
                  </a:moveTo>
                  <a:lnTo>
                    <a:pt x="4157947" y="0"/>
                  </a:lnTo>
                  <a:cubicBezTo>
                    <a:pt x="4171143" y="0"/>
                    <a:pt x="4181839" y="10697"/>
                    <a:pt x="4181839" y="23892"/>
                  </a:cubicBezTo>
                  <a:lnTo>
                    <a:pt x="4181839" y="1782658"/>
                  </a:lnTo>
                  <a:cubicBezTo>
                    <a:pt x="4181839" y="1788994"/>
                    <a:pt x="4179322" y="1795071"/>
                    <a:pt x="4174842" y="1799552"/>
                  </a:cubicBezTo>
                  <a:cubicBezTo>
                    <a:pt x="4170361" y="1804033"/>
                    <a:pt x="4164284" y="1806550"/>
                    <a:pt x="4157947" y="1806550"/>
                  </a:cubicBezTo>
                  <a:lnTo>
                    <a:pt x="23892" y="1806550"/>
                  </a:lnTo>
                  <a:cubicBezTo>
                    <a:pt x="10697" y="1806550"/>
                    <a:pt x="0" y="1795853"/>
                    <a:pt x="0" y="1782658"/>
                  </a:cubicBezTo>
                  <a:lnTo>
                    <a:pt x="0" y="23892"/>
                  </a:lnTo>
                  <a:cubicBezTo>
                    <a:pt x="0" y="17555"/>
                    <a:pt x="2517" y="11478"/>
                    <a:pt x="6998" y="6998"/>
                  </a:cubicBezTo>
                  <a:cubicBezTo>
                    <a:pt x="11478" y="2517"/>
                    <a:pt x="17555" y="0"/>
                    <a:pt x="23892" y="0"/>
                  </a:cubicBezTo>
                  <a:close/>
                </a:path>
              </a:pathLst>
            </a:custGeom>
            <a:solidFill>
              <a:srgbClr val="FFFFFF"/>
            </a:solidFill>
          </p:spPr>
        </p:sp>
        <p:sp>
          <p:nvSpPr>
            <p:cNvPr name="TextBox 4" id="4"/>
            <p:cNvSpPr txBox="true"/>
            <p:nvPr/>
          </p:nvSpPr>
          <p:spPr>
            <a:xfrm>
              <a:off x="0" y="-38100"/>
              <a:ext cx="4181839" cy="184465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524141">
            <a:off x="-654144" y="-3379782"/>
            <a:ext cx="4544240" cy="5877852"/>
            <a:chOff x="0" y="0"/>
            <a:chExt cx="665246" cy="860478"/>
          </a:xfrm>
        </p:grpSpPr>
        <p:sp>
          <p:nvSpPr>
            <p:cNvPr name="Freeform 6" id="6"/>
            <p:cNvSpPr/>
            <p:nvPr/>
          </p:nvSpPr>
          <p:spPr>
            <a:xfrm flipH="false" flipV="false" rot="0">
              <a:off x="0" y="0"/>
              <a:ext cx="665246" cy="860478"/>
            </a:xfrm>
            <a:custGeom>
              <a:avLst/>
              <a:gdLst/>
              <a:ahLst/>
              <a:cxnLst/>
              <a:rect r="r" b="b" t="t" l="l"/>
              <a:pathLst>
                <a:path h="860478" w="665246">
                  <a:moveTo>
                    <a:pt x="115850" y="0"/>
                  </a:moveTo>
                  <a:lnTo>
                    <a:pt x="549396" y="0"/>
                  </a:lnTo>
                  <a:cubicBezTo>
                    <a:pt x="580122" y="0"/>
                    <a:pt x="609588" y="12206"/>
                    <a:pt x="631315" y="33932"/>
                  </a:cubicBezTo>
                  <a:cubicBezTo>
                    <a:pt x="653041" y="55658"/>
                    <a:pt x="665246" y="85125"/>
                    <a:pt x="665246" y="115850"/>
                  </a:cubicBezTo>
                  <a:lnTo>
                    <a:pt x="665246" y="744628"/>
                  </a:lnTo>
                  <a:cubicBezTo>
                    <a:pt x="665246" y="808610"/>
                    <a:pt x="613378" y="860478"/>
                    <a:pt x="549396" y="860478"/>
                  </a:cubicBezTo>
                  <a:lnTo>
                    <a:pt x="115850" y="860478"/>
                  </a:lnTo>
                  <a:cubicBezTo>
                    <a:pt x="51868" y="860478"/>
                    <a:pt x="0" y="808610"/>
                    <a:pt x="0" y="744628"/>
                  </a:cubicBezTo>
                  <a:lnTo>
                    <a:pt x="0" y="115850"/>
                  </a:lnTo>
                  <a:cubicBezTo>
                    <a:pt x="0" y="51868"/>
                    <a:pt x="51868" y="0"/>
                    <a:pt x="115850" y="0"/>
                  </a:cubicBezTo>
                  <a:close/>
                </a:path>
              </a:pathLst>
            </a:custGeom>
            <a:solidFill>
              <a:srgbClr val="CAC8E0"/>
            </a:solidFill>
          </p:spPr>
        </p:sp>
        <p:sp>
          <p:nvSpPr>
            <p:cNvPr name="TextBox 7" id="7"/>
            <p:cNvSpPr txBox="true"/>
            <p:nvPr/>
          </p:nvSpPr>
          <p:spPr>
            <a:xfrm>
              <a:off x="0" y="-38100"/>
              <a:ext cx="665246" cy="898578"/>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473106">
            <a:off x="15942323" y="9820715"/>
            <a:ext cx="11855355" cy="8511976"/>
            <a:chOff x="0" y="0"/>
            <a:chExt cx="1079327" cy="774942"/>
          </a:xfrm>
        </p:grpSpPr>
        <p:sp>
          <p:nvSpPr>
            <p:cNvPr name="Freeform 9" id="9"/>
            <p:cNvSpPr/>
            <p:nvPr/>
          </p:nvSpPr>
          <p:spPr>
            <a:xfrm flipH="false" flipV="false" rot="0">
              <a:off x="0" y="0"/>
              <a:ext cx="1079327" cy="774942"/>
            </a:xfrm>
            <a:custGeom>
              <a:avLst/>
              <a:gdLst/>
              <a:ahLst/>
              <a:cxnLst/>
              <a:rect r="r" b="b" t="t" l="l"/>
              <a:pathLst>
                <a:path h="774942" w="1079327">
                  <a:moveTo>
                    <a:pt x="44406" y="0"/>
                  </a:moveTo>
                  <a:lnTo>
                    <a:pt x="1034921" y="0"/>
                  </a:lnTo>
                  <a:cubicBezTo>
                    <a:pt x="1046698" y="0"/>
                    <a:pt x="1057993" y="4678"/>
                    <a:pt x="1066321" y="13006"/>
                  </a:cubicBezTo>
                  <a:cubicBezTo>
                    <a:pt x="1074649" y="21334"/>
                    <a:pt x="1079327" y="32629"/>
                    <a:pt x="1079327" y="44406"/>
                  </a:cubicBezTo>
                  <a:lnTo>
                    <a:pt x="1079327" y="730535"/>
                  </a:lnTo>
                  <a:cubicBezTo>
                    <a:pt x="1079327" y="742313"/>
                    <a:pt x="1074649" y="753608"/>
                    <a:pt x="1066321" y="761935"/>
                  </a:cubicBezTo>
                  <a:cubicBezTo>
                    <a:pt x="1057993" y="770263"/>
                    <a:pt x="1046698" y="774942"/>
                    <a:pt x="1034921" y="774942"/>
                  </a:cubicBezTo>
                  <a:lnTo>
                    <a:pt x="44406" y="774942"/>
                  </a:lnTo>
                  <a:cubicBezTo>
                    <a:pt x="32629" y="774942"/>
                    <a:pt x="21334" y="770263"/>
                    <a:pt x="13006" y="761935"/>
                  </a:cubicBezTo>
                  <a:cubicBezTo>
                    <a:pt x="4678" y="753608"/>
                    <a:pt x="0" y="742313"/>
                    <a:pt x="0" y="730535"/>
                  </a:cubicBezTo>
                  <a:lnTo>
                    <a:pt x="0" y="44406"/>
                  </a:lnTo>
                  <a:cubicBezTo>
                    <a:pt x="0" y="32629"/>
                    <a:pt x="4678" y="21334"/>
                    <a:pt x="13006" y="13006"/>
                  </a:cubicBezTo>
                  <a:cubicBezTo>
                    <a:pt x="21334" y="4678"/>
                    <a:pt x="32629" y="0"/>
                    <a:pt x="44406" y="0"/>
                  </a:cubicBezTo>
                  <a:close/>
                </a:path>
              </a:pathLst>
            </a:custGeom>
            <a:solidFill>
              <a:srgbClr val="FFFFFF"/>
            </a:solidFill>
          </p:spPr>
        </p:sp>
        <p:sp>
          <p:nvSpPr>
            <p:cNvPr name="TextBox 10" id="10"/>
            <p:cNvSpPr txBox="true"/>
            <p:nvPr/>
          </p:nvSpPr>
          <p:spPr>
            <a:xfrm>
              <a:off x="0" y="-38100"/>
              <a:ext cx="1079327" cy="813042"/>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1617977" y="2685233"/>
            <a:ext cx="15408470" cy="5651357"/>
          </a:xfrm>
          <a:prstGeom prst="rect">
            <a:avLst/>
          </a:prstGeom>
        </p:spPr>
        <p:txBody>
          <a:bodyPr anchor="t" rtlCol="false" tIns="0" lIns="0" bIns="0" rIns="0">
            <a:spAutoFit/>
          </a:bodyPr>
          <a:lstStyle/>
          <a:p>
            <a:pPr algn="ctr">
              <a:lnSpc>
                <a:spcPts val="4983"/>
              </a:lnSpc>
            </a:pPr>
            <a:r>
              <a:rPr lang="en-US" sz="3300">
                <a:solidFill>
                  <a:srgbClr val="2B2A2A"/>
                </a:solidFill>
                <a:latin typeface="Poppins"/>
                <a:ea typeface="Poppins"/>
                <a:cs typeface="Poppins"/>
                <a:sym typeface="Poppins"/>
              </a:rPr>
              <a:t>In our project, we implemented the </a:t>
            </a:r>
            <a:r>
              <a:rPr lang="en-US" sz="3300" b="true">
                <a:solidFill>
                  <a:srgbClr val="2B2A2A"/>
                </a:solidFill>
                <a:latin typeface="Poppins Bold"/>
                <a:ea typeface="Poppins Bold"/>
                <a:cs typeface="Poppins Bold"/>
                <a:sym typeface="Poppins Bold"/>
              </a:rPr>
              <a:t>Louvain algorithm</a:t>
            </a:r>
            <a:r>
              <a:rPr lang="en-US" sz="3300">
                <a:solidFill>
                  <a:srgbClr val="2B2A2A"/>
                </a:solidFill>
                <a:latin typeface="Poppins"/>
                <a:ea typeface="Poppins"/>
                <a:cs typeface="Poppins"/>
                <a:sym typeface="Poppins"/>
              </a:rPr>
              <a:t> to detect communities based on a user graph, where each connection between users is weighted according to various criteria. </a:t>
            </a:r>
          </a:p>
          <a:p>
            <a:pPr algn="ctr">
              <a:lnSpc>
                <a:spcPts val="4983"/>
              </a:lnSpc>
            </a:pPr>
            <a:r>
              <a:rPr lang="en-US" sz="3300">
                <a:solidFill>
                  <a:srgbClr val="2B2A2A"/>
                </a:solidFill>
                <a:latin typeface="Poppins"/>
                <a:ea typeface="Poppins"/>
                <a:cs typeface="Poppins"/>
                <a:sym typeface="Poppins"/>
              </a:rPr>
              <a:t>We created a graph where each user is represented as a node, and the connections between users are represented by weights calculated based on geographical proximity, shared hobbies, age, pets, and disabilities. Users who share more of these characteristics are given stronger connections in the graph.</a:t>
            </a:r>
          </a:p>
          <a:p>
            <a:pPr algn="ctr" marL="0" indent="0" lvl="0">
              <a:lnSpc>
                <a:spcPts val="4983"/>
              </a:lnSpc>
            </a:pPr>
          </a:p>
        </p:txBody>
      </p:sp>
      <p:sp>
        <p:nvSpPr>
          <p:cNvPr name="Freeform 12" id="12"/>
          <p:cNvSpPr/>
          <p:nvPr/>
        </p:nvSpPr>
        <p:spPr>
          <a:xfrm flipH="false" flipV="false" rot="0">
            <a:off x="15235011" y="7315303"/>
            <a:ext cx="2697685" cy="2697685"/>
          </a:xfrm>
          <a:custGeom>
            <a:avLst/>
            <a:gdLst/>
            <a:ahLst/>
            <a:cxnLst/>
            <a:rect r="r" b="b" t="t" l="l"/>
            <a:pathLst>
              <a:path h="2697685" w="2697685">
                <a:moveTo>
                  <a:pt x="0" y="0"/>
                </a:moveTo>
                <a:lnTo>
                  <a:pt x="2697685" y="0"/>
                </a:lnTo>
                <a:lnTo>
                  <a:pt x="2697685" y="2697685"/>
                </a:lnTo>
                <a:lnTo>
                  <a:pt x="0" y="26976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3" id="13"/>
          <p:cNvSpPr txBox="true"/>
          <p:nvPr/>
        </p:nvSpPr>
        <p:spPr>
          <a:xfrm rot="0">
            <a:off x="1617977" y="887153"/>
            <a:ext cx="16837027" cy="1122612"/>
          </a:xfrm>
          <a:prstGeom prst="rect">
            <a:avLst/>
          </a:prstGeom>
        </p:spPr>
        <p:txBody>
          <a:bodyPr anchor="t" rtlCol="false" tIns="0" lIns="0" bIns="0" rIns="0">
            <a:spAutoFit/>
          </a:bodyPr>
          <a:lstStyle/>
          <a:p>
            <a:pPr algn="l" marL="0" indent="0" lvl="0">
              <a:lnSpc>
                <a:spcPts val="8559"/>
              </a:lnSpc>
              <a:spcBef>
                <a:spcPct val="0"/>
              </a:spcBef>
            </a:pPr>
            <a:r>
              <a:rPr lang="en-US" sz="7999">
                <a:solidFill>
                  <a:srgbClr val="5271FF"/>
                </a:solidFill>
                <a:latin typeface="Suez One"/>
                <a:ea typeface="Suez One"/>
                <a:cs typeface="Suez One"/>
                <a:sym typeface="Suez One"/>
              </a:rPr>
              <a:t>The algorithm behind the app</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CDFFD8">
                <a:alpha val="100000"/>
              </a:srgbClr>
            </a:gs>
            <a:gs pos="100000">
              <a:srgbClr val="94B9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205039" y="1438349"/>
            <a:ext cx="15877922" cy="6859243"/>
            <a:chOff x="0" y="0"/>
            <a:chExt cx="4181839" cy="1806550"/>
          </a:xfrm>
        </p:grpSpPr>
        <p:sp>
          <p:nvSpPr>
            <p:cNvPr name="Freeform 3" id="3"/>
            <p:cNvSpPr/>
            <p:nvPr/>
          </p:nvSpPr>
          <p:spPr>
            <a:xfrm flipH="false" flipV="false" rot="0">
              <a:off x="0" y="0"/>
              <a:ext cx="4181839" cy="1806550"/>
            </a:xfrm>
            <a:custGeom>
              <a:avLst/>
              <a:gdLst/>
              <a:ahLst/>
              <a:cxnLst/>
              <a:rect r="r" b="b" t="t" l="l"/>
              <a:pathLst>
                <a:path h="1806550" w="4181839">
                  <a:moveTo>
                    <a:pt x="23892" y="0"/>
                  </a:moveTo>
                  <a:lnTo>
                    <a:pt x="4157947" y="0"/>
                  </a:lnTo>
                  <a:cubicBezTo>
                    <a:pt x="4171143" y="0"/>
                    <a:pt x="4181839" y="10697"/>
                    <a:pt x="4181839" y="23892"/>
                  </a:cubicBezTo>
                  <a:lnTo>
                    <a:pt x="4181839" y="1782658"/>
                  </a:lnTo>
                  <a:cubicBezTo>
                    <a:pt x="4181839" y="1788994"/>
                    <a:pt x="4179322" y="1795071"/>
                    <a:pt x="4174842" y="1799552"/>
                  </a:cubicBezTo>
                  <a:cubicBezTo>
                    <a:pt x="4170361" y="1804033"/>
                    <a:pt x="4164284" y="1806550"/>
                    <a:pt x="4157947" y="1806550"/>
                  </a:cubicBezTo>
                  <a:lnTo>
                    <a:pt x="23892" y="1806550"/>
                  </a:lnTo>
                  <a:cubicBezTo>
                    <a:pt x="10697" y="1806550"/>
                    <a:pt x="0" y="1795853"/>
                    <a:pt x="0" y="1782658"/>
                  </a:cubicBezTo>
                  <a:lnTo>
                    <a:pt x="0" y="23892"/>
                  </a:lnTo>
                  <a:cubicBezTo>
                    <a:pt x="0" y="17555"/>
                    <a:pt x="2517" y="11478"/>
                    <a:pt x="6998" y="6998"/>
                  </a:cubicBezTo>
                  <a:cubicBezTo>
                    <a:pt x="11478" y="2517"/>
                    <a:pt x="17555" y="0"/>
                    <a:pt x="23892" y="0"/>
                  </a:cubicBezTo>
                  <a:close/>
                </a:path>
              </a:pathLst>
            </a:custGeom>
            <a:solidFill>
              <a:srgbClr val="FFFFFF"/>
            </a:solidFill>
          </p:spPr>
        </p:sp>
        <p:sp>
          <p:nvSpPr>
            <p:cNvPr name="TextBox 4" id="4"/>
            <p:cNvSpPr txBox="true"/>
            <p:nvPr/>
          </p:nvSpPr>
          <p:spPr>
            <a:xfrm>
              <a:off x="0" y="-38100"/>
              <a:ext cx="4181839" cy="184465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524141">
            <a:off x="-1650553" y="-4089703"/>
            <a:ext cx="4544240" cy="5877852"/>
            <a:chOff x="0" y="0"/>
            <a:chExt cx="665246" cy="860478"/>
          </a:xfrm>
        </p:grpSpPr>
        <p:sp>
          <p:nvSpPr>
            <p:cNvPr name="Freeform 6" id="6"/>
            <p:cNvSpPr/>
            <p:nvPr/>
          </p:nvSpPr>
          <p:spPr>
            <a:xfrm flipH="false" flipV="false" rot="0">
              <a:off x="0" y="0"/>
              <a:ext cx="665246" cy="860478"/>
            </a:xfrm>
            <a:custGeom>
              <a:avLst/>
              <a:gdLst/>
              <a:ahLst/>
              <a:cxnLst/>
              <a:rect r="r" b="b" t="t" l="l"/>
              <a:pathLst>
                <a:path h="860478" w="665246">
                  <a:moveTo>
                    <a:pt x="115850" y="0"/>
                  </a:moveTo>
                  <a:lnTo>
                    <a:pt x="549396" y="0"/>
                  </a:lnTo>
                  <a:cubicBezTo>
                    <a:pt x="580122" y="0"/>
                    <a:pt x="609588" y="12206"/>
                    <a:pt x="631315" y="33932"/>
                  </a:cubicBezTo>
                  <a:cubicBezTo>
                    <a:pt x="653041" y="55658"/>
                    <a:pt x="665246" y="85125"/>
                    <a:pt x="665246" y="115850"/>
                  </a:cubicBezTo>
                  <a:lnTo>
                    <a:pt x="665246" y="744628"/>
                  </a:lnTo>
                  <a:cubicBezTo>
                    <a:pt x="665246" y="808610"/>
                    <a:pt x="613378" y="860478"/>
                    <a:pt x="549396" y="860478"/>
                  </a:cubicBezTo>
                  <a:lnTo>
                    <a:pt x="115850" y="860478"/>
                  </a:lnTo>
                  <a:cubicBezTo>
                    <a:pt x="51868" y="860478"/>
                    <a:pt x="0" y="808610"/>
                    <a:pt x="0" y="744628"/>
                  </a:cubicBezTo>
                  <a:lnTo>
                    <a:pt x="0" y="115850"/>
                  </a:lnTo>
                  <a:cubicBezTo>
                    <a:pt x="0" y="51868"/>
                    <a:pt x="51868" y="0"/>
                    <a:pt x="115850" y="0"/>
                  </a:cubicBezTo>
                  <a:close/>
                </a:path>
              </a:pathLst>
            </a:custGeom>
            <a:solidFill>
              <a:srgbClr val="CAC8E0"/>
            </a:solidFill>
          </p:spPr>
        </p:sp>
        <p:sp>
          <p:nvSpPr>
            <p:cNvPr name="TextBox 7" id="7"/>
            <p:cNvSpPr txBox="true"/>
            <p:nvPr/>
          </p:nvSpPr>
          <p:spPr>
            <a:xfrm>
              <a:off x="0" y="-38100"/>
              <a:ext cx="665246" cy="898578"/>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473106">
            <a:off x="15942323" y="9820715"/>
            <a:ext cx="11855355" cy="8511976"/>
            <a:chOff x="0" y="0"/>
            <a:chExt cx="1079327" cy="774942"/>
          </a:xfrm>
        </p:grpSpPr>
        <p:sp>
          <p:nvSpPr>
            <p:cNvPr name="Freeform 9" id="9"/>
            <p:cNvSpPr/>
            <p:nvPr/>
          </p:nvSpPr>
          <p:spPr>
            <a:xfrm flipH="false" flipV="false" rot="0">
              <a:off x="0" y="0"/>
              <a:ext cx="1079327" cy="774942"/>
            </a:xfrm>
            <a:custGeom>
              <a:avLst/>
              <a:gdLst/>
              <a:ahLst/>
              <a:cxnLst/>
              <a:rect r="r" b="b" t="t" l="l"/>
              <a:pathLst>
                <a:path h="774942" w="1079327">
                  <a:moveTo>
                    <a:pt x="44406" y="0"/>
                  </a:moveTo>
                  <a:lnTo>
                    <a:pt x="1034921" y="0"/>
                  </a:lnTo>
                  <a:cubicBezTo>
                    <a:pt x="1046698" y="0"/>
                    <a:pt x="1057993" y="4678"/>
                    <a:pt x="1066321" y="13006"/>
                  </a:cubicBezTo>
                  <a:cubicBezTo>
                    <a:pt x="1074649" y="21334"/>
                    <a:pt x="1079327" y="32629"/>
                    <a:pt x="1079327" y="44406"/>
                  </a:cubicBezTo>
                  <a:lnTo>
                    <a:pt x="1079327" y="730535"/>
                  </a:lnTo>
                  <a:cubicBezTo>
                    <a:pt x="1079327" y="742313"/>
                    <a:pt x="1074649" y="753608"/>
                    <a:pt x="1066321" y="761935"/>
                  </a:cubicBezTo>
                  <a:cubicBezTo>
                    <a:pt x="1057993" y="770263"/>
                    <a:pt x="1046698" y="774942"/>
                    <a:pt x="1034921" y="774942"/>
                  </a:cubicBezTo>
                  <a:lnTo>
                    <a:pt x="44406" y="774942"/>
                  </a:lnTo>
                  <a:cubicBezTo>
                    <a:pt x="32629" y="774942"/>
                    <a:pt x="21334" y="770263"/>
                    <a:pt x="13006" y="761935"/>
                  </a:cubicBezTo>
                  <a:cubicBezTo>
                    <a:pt x="4678" y="753608"/>
                    <a:pt x="0" y="742313"/>
                    <a:pt x="0" y="730535"/>
                  </a:cubicBezTo>
                  <a:lnTo>
                    <a:pt x="0" y="44406"/>
                  </a:lnTo>
                  <a:cubicBezTo>
                    <a:pt x="0" y="32629"/>
                    <a:pt x="4678" y="21334"/>
                    <a:pt x="13006" y="13006"/>
                  </a:cubicBezTo>
                  <a:cubicBezTo>
                    <a:pt x="21334" y="4678"/>
                    <a:pt x="32629" y="0"/>
                    <a:pt x="44406" y="0"/>
                  </a:cubicBezTo>
                  <a:close/>
                </a:path>
              </a:pathLst>
            </a:custGeom>
            <a:solidFill>
              <a:srgbClr val="FFFFFF"/>
            </a:solidFill>
          </p:spPr>
        </p:sp>
        <p:sp>
          <p:nvSpPr>
            <p:cNvPr name="TextBox 10" id="10"/>
            <p:cNvSpPr txBox="true"/>
            <p:nvPr/>
          </p:nvSpPr>
          <p:spPr>
            <a:xfrm>
              <a:off x="0" y="-38100"/>
              <a:ext cx="1079327" cy="813042"/>
            </a:xfrm>
            <a:prstGeom prst="rect">
              <a:avLst/>
            </a:prstGeom>
          </p:spPr>
          <p:txBody>
            <a:bodyPr anchor="ctr" rtlCol="false" tIns="50800" lIns="50800" bIns="50800" rIns="50800"/>
            <a:lstStyle/>
            <a:p>
              <a:pPr algn="ctr">
                <a:lnSpc>
                  <a:spcPts val="2659"/>
                </a:lnSpc>
                <a:spcBef>
                  <a:spcPct val="0"/>
                </a:spcBef>
              </a:pPr>
            </a:p>
          </p:txBody>
        </p:sp>
      </p:grpSp>
      <p:sp>
        <p:nvSpPr>
          <p:cNvPr name="Freeform 11" id="11"/>
          <p:cNvSpPr/>
          <p:nvPr/>
        </p:nvSpPr>
        <p:spPr>
          <a:xfrm flipH="false" flipV="false" rot="0">
            <a:off x="4451714" y="4103795"/>
            <a:ext cx="9561712" cy="5912281"/>
          </a:xfrm>
          <a:custGeom>
            <a:avLst/>
            <a:gdLst/>
            <a:ahLst/>
            <a:cxnLst/>
            <a:rect r="r" b="b" t="t" l="l"/>
            <a:pathLst>
              <a:path h="5912281" w="9561712">
                <a:moveTo>
                  <a:pt x="0" y="0"/>
                </a:moveTo>
                <a:lnTo>
                  <a:pt x="9561712" y="0"/>
                </a:lnTo>
                <a:lnTo>
                  <a:pt x="9561712" y="5912281"/>
                </a:lnTo>
                <a:lnTo>
                  <a:pt x="0" y="5912281"/>
                </a:lnTo>
                <a:lnTo>
                  <a:pt x="0" y="0"/>
                </a:lnTo>
                <a:close/>
              </a:path>
            </a:pathLst>
          </a:custGeom>
          <a:blipFill>
            <a:blip r:embed="rId2"/>
            <a:stretch>
              <a:fillRect l="0" t="-943" r="0" b="-943"/>
            </a:stretch>
          </a:blipFill>
        </p:spPr>
      </p:sp>
      <p:sp>
        <p:nvSpPr>
          <p:cNvPr name="TextBox 12" id="12"/>
          <p:cNvSpPr txBox="true"/>
          <p:nvPr/>
        </p:nvSpPr>
        <p:spPr>
          <a:xfrm rot="0">
            <a:off x="1028700" y="315737"/>
            <a:ext cx="16837027" cy="1122612"/>
          </a:xfrm>
          <a:prstGeom prst="rect">
            <a:avLst/>
          </a:prstGeom>
        </p:spPr>
        <p:txBody>
          <a:bodyPr anchor="t" rtlCol="false" tIns="0" lIns="0" bIns="0" rIns="0">
            <a:spAutoFit/>
          </a:bodyPr>
          <a:lstStyle/>
          <a:p>
            <a:pPr algn="l" marL="0" indent="0" lvl="0">
              <a:lnSpc>
                <a:spcPts val="8559"/>
              </a:lnSpc>
              <a:spcBef>
                <a:spcPct val="0"/>
              </a:spcBef>
            </a:pPr>
            <a:r>
              <a:rPr lang="en-US" sz="7999">
                <a:solidFill>
                  <a:srgbClr val="5271FF"/>
                </a:solidFill>
                <a:latin typeface="Suez One"/>
                <a:ea typeface="Suez One"/>
                <a:cs typeface="Suez One"/>
                <a:sym typeface="Suez One"/>
              </a:rPr>
              <a:t>App Testing- Simulation Results</a:t>
            </a:r>
          </a:p>
        </p:txBody>
      </p:sp>
      <p:sp>
        <p:nvSpPr>
          <p:cNvPr name="TextBox 13" id="13"/>
          <p:cNvSpPr txBox="true"/>
          <p:nvPr/>
        </p:nvSpPr>
        <p:spPr>
          <a:xfrm rot="0">
            <a:off x="2019672" y="1541837"/>
            <a:ext cx="14425795" cy="2818011"/>
          </a:xfrm>
          <a:prstGeom prst="rect">
            <a:avLst/>
          </a:prstGeom>
        </p:spPr>
        <p:txBody>
          <a:bodyPr anchor="t" rtlCol="false" tIns="0" lIns="0" bIns="0" rIns="0">
            <a:spAutoFit/>
          </a:bodyPr>
          <a:lstStyle/>
          <a:p>
            <a:pPr algn="ctr">
              <a:lnSpc>
                <a:spcPts val="3712"/>
              </a:lnSpc>
            </a:pPr>
            <a:r>
              <a:rPr lang="en-US" sz="2458">
                <a:solidFill>
                  <a:srgbClr val="2B2A2A"/>
                </a:solidFill>
                <a:latin typeface="Poppins"/>
                <a:ea typeface="Poppins"/>
                <a:cs typeface="Poppins"/>
                <a:sym typeface="Poppins"/>
              </a:rPr>
              <a:t>To test our community-building algorithm, we added several users to the application. By completing the questionnaires, different and diverse communities were suggested to each user according to their preferred match</a:t>
            </a:r>
          </a:p>
          <a:p>
            <a:pPr algn="ctr">
              <a:lnSpc>
                <a:spcPts val="3712"/>
              </a:lnSpc>
            </a:pPr>
            <a:r>
              <a:rPr lang="en-US" sz="2458">
                <a:solidFill>
                  <a:srgbClr val="2B2A2A"/>
                </a:solidFill>
                <a:latin typeface="Poppins"/>
                <a:ea typeface="Poppins"/>
                <a:cs typeface="Poppins"/>
                <a:sym typeface="Poppins"/>
              </a:rPr>
              <a:t>These are some of profiles of the features of all the users we tested in the simulation- in total we tested 15 users:</a:t>
            </a:r>
          </a:p>
          <a:p>
            <a:pPr algn="ctr" marL="0" indent="0" lvl="0">
              <a:lnSpc>
                <a:spcPts val="3712"/>
              </a:lnSpc>
            </a:pPr>
          </a:p>
        </p:txBody>
      </p:sp>
    </p:spTree>
  </p:cSld>
  <p:clrMapOvr>
    <a:masterClrMapping/>
  </p:clrMapOvr>
</p:sld>
</file>

<file path=ppt/slides/slide7.xml><?xml version="1.0" encoding="utf-8"?>
<p:sld xmlns:p="http://schemas.openxmlformats.org/presentationml/2006/main" xmlns:a="http://schemas.openxmlformats.org/drawingml/2006/main">
  <p:cSld>
    <p:bg>
      <p:bgPr>
        <a:gradFill rotWithShape="true">
          <a:gsLst>
            <a:gs pos="0">
              <a:srgbClr val="CDFFD8">
                <a:alpha val="100000"/>
              </a:srgbClr>
            </a:gs>
            <a:gs pos="100000">
              <a:srgbClr val="94B9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205039" y="1438349"/>
            <a:ext cx="16320770" cy="7501374"/>
            <a:chOff x="0" y="0"/>
            <a:chExt cx="4298474" cy="1975670"/>
          </a:xfrm>
        </p:grpSpPr>
        <p:sp>
          <p:nvSpPr>
            <p:cNvPr name="Freeform 3" id="3"/>
            <p:cNvSpPr/>
            <p:nvPr/>
          </p:nvSpPr>
          <p:spPr>
            <a:xfrm flipH="false" flipV="false" rot="0">
              <a:off x="0" y="0"/>
              <a:ext cx="4298474" cy="1975670"/>
            </a:xfrm>
            <a:custGeom>
              <a:avLst/>
              <a:gdLst/>
              <a:ahLst/>
              <a:cxnLst/>
              <a:rect r="r" b="b" t="t" l="l"/>
              <a:pathLst>
                <a:path h="1975670" w="4298474">
                  <a:moveTo>
                    <a:pt x="23244" y="0"/>
                  </a:moveTo>
                  <a:lnTo>
                    <a:pt x="4275231" y="0"/>
                  </a:lnTo>
                  <a:cubicBezTo>
                    <a:pt x="4288068" y="0"/>
                    <a:pt x="4298474" y="10407"/>
                    <a:pt x="4298474" y="23244"/>
                  </a:cubicBezTo>
                  <a:lnTo>
                    <a:pt x="4298474" y="1952427"/>
                  </a:lnTo>
                  <a:cubicBezTo>
                    <a:pt x="4298474" y="1965264"/>
                    <a:pt x="4288068" y="1975670"/>
                    <a:pt x="4275231" y="1975670"/>
                  </a:cubicBezTo>
                  <a:lnTo>
                    <a:pt x="23244" y="1975670"/>
                  </a:lnTo>
                  <a:cubicBezTo>
                    <a:pt x="10407" y="1975670"/>
                    <a:pt x="0" y="1965264"/>
                    <a:pt x="0" y="1952427"/>
                  </a:cubicBezTo>
                  <a:lnTo>
                    <a:pt x="0" y="23244"/>
                  </a:lnTo>
                  <a:cubicBezTo>
                    <a:pt x="0" y="10407"/>
                    <a:pt x="10407" y="0"/>
                    <a:pt x="23244" y="0"/>
                  </a:cubicBezTo>
                  <a:close/>
                </a:path>
              </a:pathLst>
            </a:custGeom>
            <a:solidFill>
              <a:srgbClr val="FFFFFF"/>
            </a:solidFill>
          </p:spPr>
        </p:sp>
        <p:sp>
          <p:nvSpPr>
            <p:cNvPr name="TextBox 4" id="4"/>
            <p:cNvSpPr txBox="true"/>
            <p:nvPr/>
          </p:nvSpPr>
          <p:spPr>
            <a:xfrm>
              <a:off x="0" y="-38100"/>
              <a:ext cx="4298474" cy="201377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524141">
            <a:off x="-1650553" y="-4089703"/>
            <a:ext cx="4544240" cy="5877852"/>
            <a:chOff x="0" y="0"/>
            <a:chExt cx="665246" cy="860478"/>
          </a:xfrm>
        </p:grpSpPr>
        <p:sp>
          <p:nvSpPr>
            <p:cNvPr name="Freeform 6" id="6"/>
            <p:cNvSpPr/>
            <p:nvPr/>
          </p:nvSpPr>
          <p:spPr>
            <a:xfrm flipH="false" flipV="false" rot="0">
              <a:off x="0" y="0"/>
              <a:ext cx="665246" cy="860478"/>
            </a:xfrm>
            <a:custGeom>
              <a:avLst/>
              <a:gdLst/>
              <a:ahLst/>
              <a:cxnLst/>
              <a:rect r="r" b="b" t="t" l="l"/>
              <a:pathLst>
                <a:path h="860478" w="665246">
                  <a:moveTo>
                    <a:pt x="115850" y="0"/>
                  </a:moveTo>
                  <a:lnTo>
                    <a:pt x="549396" y="0"/>
                  </a:lnTo>
                  <a:cubicBezTo>
                    <a:pt x="580122" y="0"/>
                    <a:pt x="609588" y="12206"/>
                    <a:pt x="631315" y="33932"/>
                  </a:cubicBezTo>
                  <a:cubicBezTo>
                    <a:pt x="653041" y="55658"/>
                    <a:pt x="665246" y="85125"/>
                    <a:pt x="665246" y="115850"/>
                  </a:cubicBezTo>
                  <a:lnTo>
                    <a:pt x="665246" y="744628"/>
                  </a:lnTo>
                  <a:cubicBezTo>
                    <a:pt x="665246" y="808610"/>
                    <a:pt x="613378" y="860478"/>
                    <a:pt x="549396" y="860478"/>
                  </a:cubicBezTo>
                  <a:lnTo>
                    <a:pt x="115850" y="860478"/>
                  </a:lnTo>
                  <a:cubicBezTo>
                    <a:pt x="51868" y="860478"/>
                    <a:pt x="0" y="808610"/>
                    <a:pt x="0" y="744628"/>
                  </a:cubicBezTo>
                  <a:lnTo>
                    <a:pt x="0" y="115850"/>
                  </a:lnTo>
                  <a:cubicBezTo>
                    <a:pt x="0" y="51868"/>
                    <a:pt x="51868" y="0"/>
                    <a:pt x="115850" y="0"/>
                  </a:cubicBezTo>
                  <a:close/>
                </a:path>
              </a:pathLst>
            </a:custGeom>
            <a:solidFill>
              <a:srgbClr val="CAC8E0"/>
            </a:solidFill>
          </p:spPr>
        </p:sp>
        <p:sp>
          <p:nvSpPr>
            <p:cNvPr name="TextBox 7" id="7"/>
            <p:cNvSpPr txBox="true"/>
            <p:nvPr/>
          </p:nvSpPr>
          <p:spPr>
            <a:xfrm>
              <a:off x="0" y="-38100"/>
              <a:ext cx="665246" cy="898578"/>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473106">
            <a:off x="15942323" y="9820715"/>
            <a:ext cx="11855355" cy="8511976"/>
            <a:chOff x="0" y="0"/>
            <a:chExt cx="1079327" cy="774942"/>
          </a:xfrm>
        </p:grpSpPr>
        <p:sp>
          <p:nvSpPr>
            <p:cNvPr name="Freeform 9" id="9"/>
            <p:cNvSpPr/>
            <p:nvPr/>
          </p:nvSpPr>
          <p:spPr>
            <a:xfrm flipH="false" flipV="false" rot="0">
              <a:off x="0" y="0"/>
              <a:ext cx="1079327" cy="774942"/>
            </a:xfrm>
            <a:custGeom>
              <a:avLst/>
              <a:gdLst/>
              <a:ahLst/>
              <a:cxnLst/>
              <a:rect r="r" b="b" t="t" l="l"/>
              <a:pathLst>
                <a:path h="774942" w="1079327">
                  <a:moveTo>
                    <a:pt x="44406" y="0"/>
                  </a:moveTo>
                  <a:lnTo>
                    <a:pt x="1034921" y="0"/>
                  </a:lnTo>
                  <a:cubicBezTo>
                    <a:pt x="1046698" y="0"/>
                    <a:pt x="1057993" y="4678"/>
                    <a:pt x="1066321" y="13006"/>
                  </a:cubicBezTo>
                  <a:cubicBezTo>
                    <a:pt x="1074649" y="21334"/>
                    <a:pt x="1079327" y="32629"/>
                    <a:pt x="1079327" y="44406"/>
                  </a:cubicBezTo>
                  <a:lnTo>
                    <a:pt x="1079327" y="730535"/>
                  </a:lnTo>
                  <a:cubicBezTo>
                    <a:pt x="1079327" y="742313"/>
                    <a:pt x="1074649" y="753608"/>
                    <a:pt x="1066321" y="761935"/>
                  </a:cubicBezTo>
                  <a:cubicBezTo>
                    <a:pt x="1057993" y="770263"/>
                    <a:pt x="1046698" y="774942"/>
                    <a:pt x="1034921" y="774942"/>
                  </a:cubicBezTo>
                  <a:lnTo>
                    <a:pt x="44406" y="774942"/>
                  </a:lnTo>
                  <a:cubicBezTo>
                    <a:pt x="32629" y="774942"/>
                    <a:pt x="21334" y="770263"/>
                    <a:pt x="13006" y="761935"/>
                  </a:cubicBezTo>
                  <a:cubicBezTo>
                    <a:pt x="4678" y="753608"/>
                    <a:pt x="0" y="742313"/>
                    <a:pt x="0" y="730535"/>
                  </a:cubicBezTo>
                  <a:lnTo>
                    <a:pt x="0" y="44406"/>
                  </a:lnTo>
                  <a:cubicBezTo>
                    <a:pt x="0" y="32629"/>
                    <a:pt x="4678" y="21334"/>
                    <a:pt x="13006" y="13006"/>
                  </a:cubicBezTo>
                  <a:cubicBezTo>
                    <a:pt x="21334" y="4678"/>
                    <a:pt x="32629" y="0"/>
                    <a:pt x="44406" y="0"/>
                  </a:cubicBezTo>
                  <a:close/>
                </a:path>
              </a:pathLst>
            </a:custGeom>
            <a:solidFill>
              <a:srgbClr val="FFFFFF"/>
            </a:solidFill>
          </p:spPr>
        </p:sp>
        <p:sp>
          <p:nvSpPr>
            <p:cNvPr name="TextBox 10" id="10"/>
            <p:cNvSpPr txBox="true"/>
            <p:nvPr/>
          </p:nvSpPr>
          <p:spPr>
            <a:xfrm>
              <a:off x="0" y="-38100"/>
              <a:ext cx="1079327" cy="813042"/>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1028700" y="315737"/>
            <a:ext cx="16837027" cy="1122612"/>
          </a:xfrm>
          <a:prstGeom prst="rect">
            <a:avLst/>
          </a:prstGeom>
        </p:spPr>
        <p:txBody>
          <a:bodyPr anchor="t" rtlCol="false" tIns="0" lIns="0" bIns="0" rIns="0">
            <a:spAutoFit/>
          </a:bodyPr>
          <a:lstStyle/>
          <a:p>
            <a:pPr algn="l" marL="0" indent="0" lvl="0">
              <a:lnSpc>
                <a:spcPts val="8559"/>
              </a:lnSpc>
              <a:spcBef>
                <a:spcPct val="0"/>
              </a:spcBef>
            </a:pPr>
            <a:r>
              <a:rPr lang="en-US" sz="7999">
                <a:solidFill>
                  <a:srgbClr val="5271FF"/>
                </a:solidFill>
                <a:latin typeface="Suez One"/>
                <a:ea typeface="Suez One"/>
                <a:cs typeface="Suez One"/>
                <a:sym typeface="Suez One"/>
              </a:rPr>
              <a:t>App Testing- Simulation Results</a:t>
            </a:r>
          </a:p>
        </p:txBody>
      </p:sp>
      <p:sp>
        <p:nvSpPr>
          <p:cNvPr name="TextBox 12" id="12"/>
          <p:cNvSpPr txBox="true"/>
          <p:nvPr/>
        </p:nvSpPr>
        <p:spPr>
          <a:xfrm rot="0">
            <a:off x="1439765" y="1975313"/>
            <a:ext cx="15408470" cy="8268243"/>
          </a:xfrm>
          <a:prstGeom prst="rect">
            <a:avLst/>
          </a:prstGeom>
        </p:spPr>
        <p:txBody>
          <a:bodyPr anchor="t" rtlCol="false" tIns="0" lIns="0" bIns="0" rIns="0">
            <a:spAutoFit/>
          </a:bodyPr>
          <a:lstStyle/>
          <a:p>
            <a:pPr algn="ctr">
              <a:lnSpc>
                <a:spcPts val="4681"/>
              </a:lnSpc>
            </a:pPr>
            <a:r>
              <a:rPr lang="en-US" sz="3100">
                <a:solidFill>
                  <a:srgbClr val="2B2A2A"/>
                </a:solidFill>
                <a:latin typeface="Poppins"/>
                <a:ea typeface="Poppins"/>
                <a:cs typeface="Poppins"/>
                <a:sym typeface="Poppins"/>
              </a:rPr>
              <a:t>The Louvain algorithm successfully divided the 15 users into distinct communities based on multiple criteria, including geographical location, shared hobbies, disabilities, and the age of the user's child.</a:t>
            </a:r>
          </a:p>
          <a:p>
            <a:pPr algn="ctr">
              <a:lnSpc>
                <a:spcPts val="4681"/>
              </a:lnSpc>
            </a:pPr>
            <a:r>
              <a:rPr lang="en-US" sz="3100">
                <a:solidFill>
                  <a:srgbClr val="2B2A2A"/>
                </a:solidFill>
                <a:latin typeface="Poppins"/>
                <a:ea typeface="Poppins"/>
                <a:cs typeface="Poppins"/>
                <a:sym typeface="Poppins"/>
              </a:rPr>
              <a:t> </a:t>
            </a:r>
            <a:r>
              <a:rPr lang="en-US" b="true" sz="3100" u="sng">
                <a:solidFill>
                  <a:srgbClr val="2B2A2A"/>
                </a:solidFill>
                <a:latin typeface="Poppins Bold"/>
                <a:ea typeface="Poppins Bold"/>
                <a:cs typeface="Poppins Bold"/>
                <a:sym typeface="Poppins Bold"/>
              </a:rPr>
              <a:t>  1. Shared Features:</a:t>
            </a:r>
          </a:p>
          <a:p>
            <a:pPr algn="ctr">
              <a:lnSpc>
                <a:spcPts val="4681"/>
              </a:lnSpc>
            </a:pPr>
            <a:r>
              <a:rPr lang="en-US" sz="3100">
                <a:solidFill>
                  <a:srgbClr val="2B2A2A"/>
                </a:solidFill>
                <a:latin typeface="Poppins"/>
                <a:ea typeface="Poppins"/>
                <a:cs typeface="Poppins"/>
                <a:sym typeface="Poppins"/>
              </a:rPr>
              <a:t>o</a:t>
            </a:r>
            <a:r>
              <a:rPr lang="en-US" b="true" sz="3100" u="sng">
                <a:solidFill>
                  <a:srgbClr val="2B2A2A"/>
                </a:solidFill>
                <a:latin typeface="Poppins Bold"/>
                <a:ea typeface="Poppins Bold"/>
                <a:cs typeface="Poppins Bold"/>
                <a:sym typeface="Poppins Bold"/>
              </a:rPr>
              <a:t>  Hobbies and Disabilities</a:t>
            </a:r>
            <a:r>
              <a:rPr lang="en-US" sz="3100">
                <a:solidFill>
                  <a:srgbClr val="2B2A2A"/>
                </a:solidFill>
                <a:latin typeface="Poppins"/>
                <a:ea typeface="Poppins"/>
                <a:cs typeface="Poppins"/>
                <a:sym typeface="Poppins"/>
              </a:rPr>
              <a:t>: Users with similar hobbies and disabilities were often placed in the same community. For example, those with visual impairments and interests like cooking or photography were grouped together in communities such as Town Union and Social Battalion.</a:t>
            </a:r>
          </a:p>
          <a:p>
            <a:pPr algn="ctr">
              <a:lnSpc>
                <a:spcPts val="4681"/>
              </a:lnSpc>
            </a:pPr>
            <a:r>
              <a:rPr lang="en-US" sz="3100">
                <a:solidFill>
                  <a:srgbClr val="2B2A2A"/>
                </a:solidFill>
                <a:latin typeface="Poppins"/>
                <a:ea typeface="Poppins"/>
                <a:cs typeface="Poppins"/>
                <a:sym typeface="Poppins"/>
              </a:rPr>
              <a:t>o  </a:t>
            </a:r>
            <a:r>
              <a:rPr lang="en-US" b="true" sz="3100" u="sng">
                <a:solidFill>
                  <a:srgbClr val="2B2A2A"/>
                </a:solidFill>
                <a:latin typeface="Poppins Bold"/>
                <a:ea typeface="Poppins Bold"/>
                <a:cs typeface="Poppins Bold"/>
                <a:sym typeface="Poppins Bold"/>
              </a:rPr>
              <a:t>Geographical Proximity:</a:t>
            </a:r>
            <a:r>
              <a:rPr lang="en-US" sz="3100">
                <a:solidFill>
                  <a:srgbClr val="2B2A2A"/>
                </a:solidFill>
                <a:latin typeface="Poppins"/>
                <a:ea typeface="Poppins"/>
                <a:cs typeface="Poppins"/>
                <a:sym typeface="Poppins"/>
              </a:rPr>
              <a:t> Users from similar locations, like Akko, Carmiel, and Haifa, were sometimes grouped together. However, geographical proximity was not the dominant factor in community formation.</a:t>
            </a:r>
          </a:p>
          <a:p>
            <a:pPr algn="ctr">
              <a:lnSpc>
                <a:spcPts val="4681"/>
              </a:lnSpc>
            </a:pPr>
          </a:p>
          <a:p>
            <a:pPr algn="ctr">
              <a:lnSpc>
                <a:spcPts val="4681"/>
              </a:lnSpc>
            </a:pPr>
          </a:p>
          <a:p>
            <a:pPr algn="ctr" marL="0" indent="0" lvl="0">
              <a:lnSpc>
                <a:spcPts val="4681"/>
              </a:lnSpc>
            </a:pPr>
          </a:p>
        </p:txBody>
      </p:sp>
    </p:spTree>
  </p:cSld>
  <p:clrMapOvr>
    <a:masterClrMapping/>
  </p:clrMapOvr>
</p:sld>
</file>

<file path=ppt/slides/slide8.xml><?xml version="1.0" encoding="utf-8"?>
<p:sld xmlns:p="http://schemas.openxmlformats.org/presentationml/2006/main" xmlns:a="http://schemas.openxmlformats.org/drawingml/2006/main">
  <p:cSld>
    <p:bg>
      <p:bgPr>
        <a:gradFill rotWithShape="true">
          <a:gsLst>
            <a:gs pos="0">
              <a:srgbClr val="CDFFD8">
                <a:alpha val="100000"/>
              </a:srgbClr>
            </a:gs>
            <a:gs pos="100000">
              <a:srgbClr val="94B9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205039" y="1438349"/>
            <a:ext cx="16320770" cy="7501374"/>
            <a:chOff x="0" y="0"/>
            <a:chExt cx="4298474" cy="1975670"/>
          </a:xfrm>
        </p:grpSpPr>
        <p:sp>
          <p:nvSpPr>
            <p:cNvPr name="Freeform 3" id="3"/>
            <p:cNvSpPr/>
            <p:nvPr/>
          </p:nvSpPr>
          <p:spPr>
            <a:xfrm flipH="false" flipV="false" rot="0">
              <a:off x="0" y="0"/>
              <a:ext cx="4298474" cy="1975670"/>
            </a:xfrm>
            <a:custGeom>
              <a:avLst/>
              <a:gdLst/>
              <a:ahLst/>
              <a:cxnLst/>
              <a:rect r="r" b="b" t="t" l="l"/>
              <a:pathLst>
                <a:path h="1975670" w="4298474">
                  <a:moveTo>
                    <a:pt x="23244" y="0"/>
                  </a:moveTo>
                  <a:lnTo>
                    <a:pt x="4275231" y="0"/>
                  </a:lnTo>
                  <a:cubicBezTo>
                    <a:pt x="4288068" y="0"/>
                    <a:pt x="4298474" y="10407"/>
                    <a:pt x="4298474" y="23244"/>
                  </a:cubicBezTo>
                  <a:lnTo>
                    <a:pt x="4298474" y="1952427"/>
                  </a:lnTo>
                  <a:cubicBezTo>
                    <a:pt x="4298474" y="1965264"/>
                    <a:pt x="4288068" y="1975670"/>
                    <a:pt x="4275231" y="1975670"/>
                  </a:cubicBezTo>
                  <a:lnTo>
                    <a:pt x="23244" y="1975670"/>
                  </a:lnTo>
                  <a:cubicBezTo>
                    <a:pt x="10407" y="1975670"/>
                    <a:pt x="0" y="1965264"/>
                    <a:pt x="0" y="1952427"/>
                  </a:cubicBezTo>
                  <a:lnTo>
                    <a:pt x="0" y="23244"/>
                  </a:lnTo>
                  <a:cubicBezTo>
                    <a:pt x="0" y="10407"/>
                    <a:pt x="10407" y="0"/>
                    <a:pt x="23244" y="0"/>
                  </a:cubicBezTo>
                  <a:close/>
                </a:path>
              </a:pathLst>
            </a:custGeom>
            <a:solidFill>
              <a:srgbClr val="FFFFFF"/>
            </a:solidFill>
          </p:spPr>
        </p:sp>
        <p:sp>
          <p:nvSpPr>
            <p:cNvPr name="TextBox 4" id="4"/>
            <p:cNvSpPr txBox="true"/>
            <p:nvPr/>
          </p:nvSpPr>
          <p:spPr>
            <a:xfrm>
              <a:off x="0" y="-38100"/>
              <a:ext cx="4298474" cy="201377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524141">
            <a:off x="-1650553" y="-4089703"/>
            <a:ext cx="4544240" cy="5877852"/>
            <a:chOff x="0" y="0"/>
            <a:chExt cx="665246" cy="860478"/>
          </a:xfrm>
        </p:grpSpPr>
        <p:sp>
          <p:nvSpPr>
            <p:cNvPr name="Freeform 6" id="6"/>
            <p:cNvSpPr/>
            <p:nvPr/>
          </p:nvSpPr>
          <p:spPr>
            <a:xfrm flipH="false" flipV="false" rot="0">
              <a:off x="0" y="0"/>
              <a:ext cx="665246" cy="860478"/>
            </a:xfrm>
            <a:custGeom>
              <a:avLst/>
              <a:gdLst/>
              <a:ahLst/>
              <a:cxnLst/>
              <a:rect r="r" b="b" t="t" l="l"/>
              <a:pathLst>
                <a:path h="860478" w="665246">
                  <a:moveTo>
                    <a:pt x="115850" y="0"/>
                  </a:moveTo>
                  <a:lnTo>
                    <a:pt x="549396" y="0"/>
                  </a:lnTo>
                  <a:cubicBezTo>
                    <a:pt x="580122" y="0"/>
                    <a:pt x="609588" y="12206"/>
                    <a:pt x="631315" y="33932"/>
                  </a:cubicBezTo>
                  <a:cubicBezTo>
                    <a:pt x="653041" y="55658"/>
                    <a:pt x="665246" y="85125"/>
                    <a:pt x="665246" y="115850"/>
                  </a:cubicBezTo>
                  <a:lnTo>
                    <a:pt x="665246" y="744628"/>
                  </a:lnTo>
                  <a:cubicBezTo>
                    <a:pt x="665246" y="808610"/>
                    <a:pt x="613378" y="860478"/>
                    <a:pt x="549396" y="860478"/>
                  </a:cubicBezTo>
                  <a:lnTo>
                    <a:pt x="115850" y="860478"/>
                  </a:lnTo>
                  <a:cubicBezTo>
                    <a:pt x="51868" y="860478"/>
                    <a:pt x="0" y="808610"/>
                    <a:pt x="0" y="744628"/>
                  </a:cubicBezTo>
                  <a:lnTo>
                    <a:pt x="0" y="115850"/>
                  </a:lnTo>
                  <a:cubicBezTo>
                    <a:pt x="0" y="51868"/>
                    <a:pt x="51868" y="0"/>
                    <a:pt x="115850" y="0"/>
                  </a:cubicBezTo>
                  <a:close/>
                </a:path>
              </a:pathLst>
            </a:custGeom>
            <a:solidFill>
              <a:srgbClr val="CAC8E0"/>
            </a:solidFill>
          </p:spPr>
        </p:sp>
        <p:sp>
          <p:nvSpPr>
            <p:cNvPr name="TextBox 7" id="7"/>
            <p:cNvSpPr txBox="true"/>
            <p:nvPr/>
          </p:nvSpPr>
          <p:spPr>
            <a:xfrm>
              <a:off x="0" y="-38100"/>
              <a:ext cx="665246" cy="898578"/>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473106">
            <a:off x="15942323" y="9820715"/>
            <a:ext cx="11855355" cy="8511976"/>
            <a:chOff x="0" y="0"/>
            <a:chExt cx="1079327" cy="774942"/>
          </a:xfrm>
        </p:grpSpPr>
        <p:sp>
          <p:nvSpPr>
            <p:cNvPr name="Freeform 9" id="9"/>
            <p:cNvSpPr/>
            <p:nvPr/>
          </p:nvSpPr>
          <p:spPr>
            <a:xfrm flipH="false" flipV="false" rot="0">
              <a:off x="0" y="0"/>
              <a:ext cx="1079327" cy="774942"/>
            </a:xfrm>
            <a:custGeom>
              <a:avLst/>
              <a:gdLst/>
              <a:ahLst/>
              <a:cxnLst/>
              <a:rect r="r" b="b" t="t" l="l"/>
              <a:pathLst>
                <a:path h="774942" w="1079327">
                  <a:moveTo>
                    <a:pt x="44406" y="0"/>
                  </a:moveTo>
                  <a:lnTo>
                    <a:pt x="1034921" y="0"/>
                  </a:lnTo>
                  <a:cubicBezTo>
                    <a:pt x="1046698" y="0"/>
                    <a:pt x="1057993" y="4678"/>
                    <a:pt x="1066321" y="13006"/>
                  </a:cubicBezTo>
                  <a:cubicBezTo>
                    <a:pt x="1074649" y="21334"/>
                    <a:pt x="1079327" y="32629"/>
                    <a:pt x="1079327" y="44406"/>
                  </a:cubicBezTo>
                  <a:lnTo>
                    <a:pt x="1079327" y="730535"/>
                  </a:lnTo>
                  <a:cubicBezTo>
                    <a:pt x="1079327" y="742313"/>
                    <a:pt x="1074649" y="753608"/>
                    <a:pt x="1066321" y="761935"/>
                  </a:cubicBezTo>
                  <a:cubicBezTo>
                    <a:pt x="1057993" y="770263"/>
                    <a:pt x="1046698" y="774942"/>
                    <a:pt x="1034921" y="774942"/>
                  </a:cubicBezTo>
                  <a:lnTo>
                    <a:pt x="44406" y="774942"/>
                  </a:lnTo>
                  <a:cubicBezTo>
                    <a:pt x="32629" y="774942"/>
                    <a:pt x="21334" y="770263"/>
                    <a:pt x="13006" y="761935"/>
                  </a:cubicBezTo>
                  <a:cubicBezTo>
                    <a:pt x="4678" y="753608"/>
                    <a:pt x="0" y="742313"/>
                    <a:pt x="0" y="730535"/>
                  </a:cubicBezTo>
                  <a:lnTo>
                    <a:pt x="0" y="44406"/>
                  </a:lnTo>
                  <a:cubicBezTo>
                    <a:pt x="0" y="32629"/>
                    <a:pt x="4678" y="21334"/>
                    <a:pt x="13006" y="13006"/>
                  </a:cubicBezTo>
                  <a:cubicBezTo>
                    <a:pt x="21334" y="4678"/>
                    <a:pt x="32629" y="0"/>
                    <a:pt x="44406" y="0"/>
                  </a:cubicBezTo>
                  <a:close/>
                </a:path>
              </a:pathLst>
            </a:custGeom>
            <a:solidFill>
              <a:srgbClr val="FFFFFF"/>
            </a:solidFill>
          </p:spPr>
        </p:sp>
        <p:sp>
          <p:nvSpPr>
            <p:cNvPr name="TextBox 10" id="10"/>
            <p:cNvSpPr txBox="true"/>
            <p:nvPr/>
          </p:nvSpPr>
          <p:spPr>
            <a:xfrm>
              <a:off x="0" y="-38100"/>
              <a:ext cx="1079327" cy="813042"/>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946911" y="210962"/>
            <a:ext cx="16837027" cy="1122612"/>
          </a:xfrm>
          <a:prstGeom prst="rect">
            <a:avLst/>
          </a:prstGeom>
        </p:spPr>
        <p:txBody>
          <a:bodyPr anchor="t" rtlCol="false" tIns="0" lIns="0" bIns="0" rIns="0">
            <a:spAutoFit/>
          </a:bodyPr>
          <a:lstStyle/>
          <a:p>
            <a:pPr algn="l" marL="0" indent="0" lvl="0">
              <a:lnSpc>
                <a:spcPts val="8559"/>
              </a:lnSpc>
              <a:spcBef>
                <a:spcPct val="0"/>
              </a:spcBef>
            </a:pPr>
            <a:r>
              <a:rPr lang="en-US" sz="7999">
                <a:solidFill>
                  <a:srgbClr val="004AAD"/>
                </a:solidFill>
                <a:latin typeface="Suez One"/>
                <a:ea typeface="Suez One"/>
                <a:cs typeface="Suez One"/>
                <a:sym typeface="Suez One"/>
              </a:rPr>
              <a:t>Analysis of the simulation results </a:t>
            </a:r>
          </a:p>
        </p:txBody>
      </p:sp>
      <p:sp>
        <p:nvSpPr>
          <p:cNvPr name="TextBox 12" id="12"/>
          <p:cNvSpPr txBox="true"/>
          <p:nvPr/>
        </p:nvSpPr>
        <p:spPr>
          <a:xfrm rot="0">
            <a:off x="1439765" y="1975313"/>
            <a:ext cx="15408470" cy="8268243"/>
          </a:xfrm>
          <a:prstGeom prst="rect">
            <a:avLst/>
          </a:prstGeom>
        </p:spPr>
        <p:txBody>
          <a:bodyPr anchor="t" rtlCol="false" tIns="0" lIns="0" bIns="0" rIns="0">
            <a:spAutoFit/>
          </a:bodyPr>
          <a:lstStyle/>
          <a:p>
            <a:pPr algn="ctr">
              <a:lnSpc>
                <a:spcPts val="4681"/>
              </a:lnSpc>
            </a:pPr>
            <a:r>
              <a:rPr lang="en-US" sz="3100">
                <a:solidFill>
                  <a:srgbClr val="2B2A2A"/>
                </a:solidFill>
                <a:latin typeface="Poppins"/>
                <a:ea typeface="Poppins"/>
                <a:cs typeface="Poppins"/>
                <a:sym typeface="Poppins"/>
              </a:rPr>
              <a:t>The Louvain algorithm successfully divided the 15 users into distinct communities based on multiple criteria, including geographical location, shared hobbies, disabilities, and the age of the user's child.</a:t>
            </a:r>
          </a:p>
          <a:p>
            <a:pPr algn="ctr">
              <a:lnSpc>
                <a:spcPts val="4681"/>
              </a:lnSpc>
            </a:pPr>
            <a:r>
              <a:rPr lang="en-US" sz="3100">
                <a:solidFill>
                  <a:srgbClr val="2B2A2A"/>
                </a:solidFill>
                <a:latin typeface="Poppins"/>
                <a:ea typeface="Poppins"/>
                <a:cs typeface="Poppins"/>
                <a:sym typeface="Poppins"/>
              </a:rPr>
              <a:t> </a:t>
            </a:r>
            <a:r>
              <a:rPr lang="en-US" b="true" sz="3100" u="sng">
                <a:solidFill>
                  <a:srgbClr val="2B2A2A"/>
                </a:solidFill>
                <a:latin typeface="Poppins Bold"/>
                <a:ea typeface="Poppins Bold"/>
                <a:cs typeface="Poppins Bold"/>
                <a:sym typeface="Poppins Bold"/>
              </a:rPr>
              <a:t>  1. Shared Features:</a:t>
            </a:r>
          </a:p>
          <a:p>
            <a:pPr algn="ctr">
              <a:lnSpc>
                <a:spcPts val="4681"/>
              </a:lnSpc>
            </a:pPr>
            <a:r>
              <a:rPr lang="en-US" sz="3100">
                <a:solidFill>
                  <a:srgbClr val="2B2A2A"/>
                </a:solidFill>
                <a:latin typeface="Poppins"/>
                <a:ea typeface="Poppins"/>
                <a:cs typeface="Poppins"/>
                <a:sym typeface="Poppins"/>
              </a:rPr>
              <a:t>o</a:t>
            </a:r>
            <a:r>
              <a:rPr lang="en-US" b="true" sz="3100" u="sng">
                <a:solidFill>
                  <a:srgbClr val="2B2A2A"/>
                </a:solidFill>
                <a:latin typeface="Poppins Bold"/>
                <a:ea typeface="Poppins Bold"/>
                <a:cs typeface="Poppins Bold"/>
                <a:sym typeface="Poppins Bold"/>
              </a:rPr>
              <a:t>  Hobbies and Disabilities</a:t>
            </a:r>
            <a:r>
              <a:rPr lang="en-US" sz="3100">
                <a:solidFill>
                  <a:srgbClr val="2B2A2A"/>
                </a:solidFill>
                <a:latin typeface="Poppins"/>
                <a:ea typeface="Poppins"/>
                <a:cs typeface="Poppins"/>
                <a:sym typeface="Poppins"/>
              </a:rPr>
              <a:t>: Users with similar hobbies and disabilities were often placed in the same community. For example, those with visual impairments and interests like cooking or photography were grouped together in communities such as Town Union and Social Battalion.</a:t>
            </a:r>
          </a:p>
          <a:p>
            <a:pPr algn="ctr">
              <a:lnSpc>
                <a:spcPts val="4681"/>
              </a:lnSpc>
            </a:pPr>
            <a:r>
              <a:rPr lang="en-US" sz="3100">
                <a:solidFill>
                  <a:srgbClr val="2B2A2A"/>
                </a:solidFill>
                <a:latin typeface="Poppins"/>
                <a:ea typeface="Poppins"/>
                <a:cs typeface="Poppins"/>
                <a:sym typeface="Poppins"/>
              </a:rPr>
              <a:t>o  </a:t>
            </a:r>
            <a:r>
              <a:rPr lang="en-US" b="true" sz="3100" u="sng">
                <a:solidFill>
                  <a:srgbClr val="2B2A2A"/>
                </a:solidFill>
                <a:latin typeface="Poppins Bold"/>
                <a:ea typeface="Poppins Bold"/>
                <a:cs typeface="Poppins Bold"/>
                <a:sym typeface="Poppins Bold"/>
              </a:rPr>
              <a:t>Geographical Proximity:</a:t>
            </a:r>
            <a:r>
              <a:rPr lang="en-US" sz="3100">
                <a:solidFill>
                  <a:srgbClr val="2B2A2A"/>
                </a:solidFill>
                <a:latin typeface="Poppins"/>
                <a:ea typeface="Poppins"/>
                <a:cs typeface="Poppins"/>
                <a:sym typeface="Poppins"/>
              </a:rPr>
              <a:t> Users from similar locations, like Akko, Carmiel, and Haifa, were sometimes grouped together. However, geographical proximity was not the dominant factor in community formation.</a:t>
            </a:r>
          </a:p>
          <a:p>
            <a:pPr algn="ctr">
              <a:lnSpc>
                <a:spcPts val="4681"/>
              </a:lnSpc>
            </a:pPr>
          </a:p>
          <a:p>
            <a:pPr algn="ctr">
              <a:lnSpc>
                <a:spcPts val="4681"/>
              </a:lnSpc>
            </a:pPr>
          </a:p>
          <a:p>
            <a:pPr algn="ctr" marL="0" indent="0" lvl="0">
              <a:lnSpc>
                <a:spcPts val="4681"/>
              </a:lnSpc>
            </a:pPr>
          </a:p>
        </p:txBody>
      </p:sp>
    </p:spTree>
  </p:cSld>
  <p:clrMapOvr>
    <a:masterClrMapping/>
  </p:clrMapOvr>
</p:sld>
</file>

<file path=ppt/slides/slide9.xml><?xml version="1.0" encoding="utf-8"?>
<p:sld xmlns:p="http://schemas.openxmlformats.org/presentationml/2006/main" xmlns:a="http://schemas.openxmlformats.org/drawingml/2006/main">
  <p:cSld>
    <p:bg>
      <p:bgPr>
        <a:gradFill rotWithShape="true">
          <a:gsLst>
            <a:gs pos="0">
              <a:srgbClr val="CDFFD8">
                <a:alpha val="100000"/>
              </a:srgbClr>
            </a:gs>
            <a:gs pos="100000">
              <a:srgbClr val="94B9FF">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1205039" y="1438349"/>
            <a:ext cx="16320770" cy="7501374"/>
            <a:chOff x="0" y="0"/>
            <a:chExt cx="4298474" cy="1975670"/>
          </a:xfrm>
        </p:grpSpPr>
        <p:sp>
          <p:nvSpPr>
            <p:cNvPr name="Freeform 3" id="3"/>
            <p:cNvSpPr/>
            <p:nvPr/>
          </p:nvSpPr>
          <p:spPr>
            <a:xfrm flipH="false" flipV="false" rot="0">
              <a:off x="0" y="0"/>
              <a:ext cx="4298474" cy="1975670"/>
            </a:xfrm>
            <a:custGeom>
              <a:avLst/>
              <a:gdLst/>
              <a:ahLst/>
              <a:cxnLst/>
              <a:rect r="r" b="b" t="t" l="l"/>
              <a:pathLst>
                <a:path h="1975670" w="4298474">
                  <a:moveTo>
                    <a:pt x="23244" y="0"/>
                  </a:moveTo>
                  <a:lnTo>
                    <a:pt x="4275231" y="0"/>
                  </a:lnTo>
                  <a:cubicBezTo>
                    <a:pt x="4288068" y="0"/>
                    <a:pt x="4298474" y="10407"/>
                    <a:pt x="4298474" y="23244"/>
                  </a:cubicBezTo>
                  <a:lnTo>
                    <a:pt x="4298474" y="1952427"/>
                  </a:lnTo>
                  <a:cubicBezTo>
                    <a:pt x="4298474" y="1965264"/>
                    <a:pt x="4288068" y="1975670"/>
                    <a:pt x="4275231" y="1975670"/>
                  </a:cubicBezTo>
                  <a:lnTo>
                    <a:pt x="23244" y="1975670"/>
                  </a:lnTo>
                  <a:cubicBezTo>
                    <a:pt x="10407" y="1975670"/>
                    <a:pt x="0" y="1965264"/>
                    <a:pt x="0" y="1952427"/>
                  </a:cubicBezTo>
                  <a:lnTo>
                    <a:pt x="0" y="23244"/>
                  </a:lnTo>
                  <a:cubicBezTo>
                    <a:pt x="0" y="10407"/>
                    <a:pt x="10407" y="0"/>
                    <a:pt x="23244" y="0"/>
                  </a:cubicBezTo>
                  <a:close/>
                </a:path>
              </a:pathLst>
            </a:custGeom>
            <a:solidFill>
              <a:srgbClr val="FFFFFF"/>
            </a:solidFill>
          </p:spPr>
        </p:sp>
        <p:sp>
          <p:nvSpPr>
            <p:cNvPr name="TextBox 4" id="4"/>
            <p:cNvSpPr txBox="true"/>
            <p:nvPr/>
          </p:nvSpPr>
          <p:spPr>
            <a:xfrm>
              <a:off x="0" y="-38100"/>
              <a:ext cx="4298474" cy="201377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524141">
            <a:off x="-1650553" y="-4089703"/>
            <a:ext cx="4544240" cy="5877852"/>
            <a:chOff x="0" y="0"/>
            <a:chExt cx="665246" cy="860478"/>
          </a:xfrm>
        </p:grpSpPr>
        <p:sp>
          <p:nvSpPr>
            <p:cNvPr name="Freeform 6" id="6"/>
            <p:cNvSpPr/>
            <p:nvPr/>
          </p:nvSpPr>
          <p:spPr>
            <a:xfrm flipH="false" flipV="false" rot="0">
              <a:off x="0" y="0"/>
              <a:ext cx="665246" cy="860478"/>
            </a:xfrm>
            <a:custGeom>
              <a:avLst/>
              <a:gdLst/>
              <a:ahLst/>
              <a:cxnLst/>
              <a:rect r="r" b="b" t="t" l="l"/>
              <a:pathLst>
                <a:path h="860478" w="665246">
                  <a:moveTo>
                    <a:pt x="115850" y="0"/>
                  </a:moveTo>
                  <a:lnTo>
                    <a:pt x="549396" y="0"/>
                  </a:lnTo>
                  <a:cubicBezTo>
                    <a:pt x="580122" y="0"/>
                    <a:pt x="609588" y="12206"/>
                    <a:pt x="631315" y="33932"/>
                  </a:cubicBezTo>
                  <a:cubicBezTo>
                    <a:pt x="653041" y="55658"/>
                    <a:pt x="665246" y="85125"/>
                    <a:pt x="665246" y="115850"/>
                  </a:cubicBezTo>
                  <a:lnTo>
                    <a:pt x="665246" y="744628"/>
                  </a:lnTo>
                  <a:cubicBezTo>
                    <a:pt x="665246" y="808610"/>
                    <a:pt x="613378" y="860478"/>
                    <a:pt x="549396" y="860478"/>
                  </a:cubicBezTo>
                  <a:lnTo>
                    <a:pt x="115850" y="860478"/>
                  </a:lnTo>
                  <a:cubicBezTo>
                    <a:pt x="51868" y="860478"/>
                    <a:pt x="0" y="808610"/>
                    <a:pt x="0" y="744628"/>
                  </a:cubicBezTo>
                  <a:lnTo>
                    <a:pt x="0" y="115850"/>
                  </a:lnTo>
                  <a:cubicBezTo>
                    <a:pt x="0" y="51868"/>
                    <a:pt x="51868" y="0"/>
                    <a:pt x="115850" y="0"/>
                  </a:cubicBezTo>
                  <a:close/>
                </a:path>
              </a:pathLst>
            </a:custGeom>
            <a:solidFill>
              <a:srgbClr val="CAC8E0"/>
            </a:solidFill>
          </p:spPr>
        </p:sp>
        <p:sp>
          <p:nvSpPr>
            <p:cNvPr name="TextBox 7" id="7"/>
            <p:cNvSpPr txBox="true"/>
            <p:nvPr/>
          </p:nvSpPr>
          <p:spPr>
            <a:xfrm>
              <a:off x="0" y="-38100"/>
              <a:ext cx="665246" cy="898578"/>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473106">
            <a:off x="15942323" y="9820715"/>
            <a:ext cx="11855355" cy="8511976"/>
            <a:chOff x="0" y="0"/>
            <a:chExt cx="1079327" cy="774942"/>
          </a:xfrm>
        </p:grpSpPr>
        <p:sp>
          <p:nvSpPr>
            <p:cNvPr name="Freeform 9" id="9"/>
            <p:cNvSpPr/>
            <p:nvPr/>
          </p:nvSpPr>
          <p:spPr>
            <a:xfrm flipH="false" flipV="false" rot="0">
              <a:off x="0" y="0"/>
              <a:ext cx="1079327" cy="774942"/>
            </a:xfrm>
            <a:custGeom>
              <a:avLst/>
              <a:gdLst/>
              <a:ahLst/>
              <a:cxnLst/>
              <a:rect r="r" b="b" t="t" l="l"/>
              <a:pathLst>
                <a:path h="774942" w="1079327">
                  <a:moveTo>
                    <a:pt x="44406" y="0"/>
                  </a:moveTo>
                  <a:lnTo>
                    <a:pt x="1034921" y="0"/>
                  </a:lnTo>
                  <a:cubicBezTo>
                    <a:pt x="1046698" y="0"/>
                    <a:pt x="1057993" y="4678"/>
                    <a:pt x="1066321" y="13006"/>
                  </a:cubicBezTo>
                  <a:cubicBezTo>
                    <a:pt x="1074649" y="21334"/>
                    <a:pt x="1079327" y="32629"/>
                    <a:pt x="1079327" y="44406"/>
                  </a:cubicBezTo>
                  <a:lnTo>
                    <a:pt x="1079327" y="730535"/>
                  </a:lnTo>
                  <a:cubicBezTo>
                    <a:pt x="1079327" y="742313"/>
                    <a:pt x="1074649" y="753608"/>
                    <a:pt x="1066321" y="761935"/>
                  </a:cubicBezTo>
                  <a:cubicBezTo>
                    <a:pt x="1057993" y="770263"/>
                    <a:pt x="1046698" y="774942"/>
                    <a:pt x="1034921" y="774942"/>
                  </a:cubicBezTo>
                  <a:lnTo>
                    <a:pt x="44406" y="774942"/>
                  </a:lnTo>
                  <a:cubicBezTo>
                    <a:pt x="32629" y="774942"/>
                    <a:pt x="21334" y="770263"/>
                    <a:pt x="13006" y="761935"/>
                  </a:cubicBezTo>
                  <a:cubicBezTo>
                    <a:pt x="4678" y="753608"/>
                    <a:pt x="0" y="742313"/>
                    <a:pt x="0" y="730535"/>
                  </a:cubicBezTo>
                  <a:lnTo>
                    <a:pt x="0" y="44406"/>
                  </a:lnTo>
                  <a:cubicBezTo>
                    <a:pt x="0" y="32629"/>
                    <a:pt x="4678" y="21334"/>
                    <a:pt x="13006" y="13006"/>
                  </a:cubicBezTo>
                  <a:cubicBezTo>
                    <a:pt x="21334" y="4678"/>
                    <a:pt x="32629" y="0"/>
                    <a:pt x="44406" y="0"/>
                  </a:cubicBezTo>
                  <a:close/>
                </a:path>
              </a:pathLst>
            </a:custGeom>
            <a:solidFill>
              <a:srgbClr val="FFFFFF"/>
            </a:solidFill>
          </p:spPr>
        </p:sp>
        <p:sp>
          <p:nvSpPr>
            <p:cNvPr name="TextBox 10" id="10"/>
            <p:cNvSpPr txBox="true"/>
            <p:nvPr/>
          </p:nvSpPr>
          <p:spPr>
            <a:xfrm>
              <a:off x="0" y="-38100"/>
              <a:ext cx="1079327" cy="813042"/>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946911" y="210962"/>
            <a:ext cx="16837027" cy="1122612"/>
          </a:xfrm>
          <a:prstGeom prst="rect">
            <a:avLst/>
          </a:prstGeom>
        </p:spPr>
        <p:txBody>
          <a:bodyPr anchor="t" rtlCol="false" tIns="0" lIns="0" bIns="0" rIns="0">
            <a:spAutoFit/>
          </a:bodyPr>
          <a:lstStyle/>
          <a:p>
            <a:pPr algn="l" marL="0" indent="0" lvl="0">
              <a:lnSpc>
                <a:spcPts val="8559"/>
              </a:lnSpc>
              <a:spcBef>
                <a:spcPct val="0"/>
              </a:spcBef>
            </a:pPr>
            <a:r>
              <a:rPr lang="en-US" sz="7999">
                <a:solidFill>
                  <a:srgbClr val="004AAD"/>
                </a:solidFill>
                <a:latin typeface="Suez One"/>
                <a:ea typeface="Suez One"/>
                <a:cs typeface="Suez One"/>
                <a:sym typeface="Suez One"/>
              </a:rPr>
              <a:t>Analysis of the simulation results </a:t>
            </a:r>
          </a:p>
        </p:txBody>
      </p:sp>
      <p:sp>
        <p:nvSpPr>
          <p:cNvPr name="TextBox 12" id="12"/>
          <p:cNvSpPr txBox="true"/>
          <p:nvPr/>
        </p:nvSpPr>
        <p:spPr>
          <a:xfrm rot="0">
            <a:off x="1439765" y="1975313"/>
            <a:ext cx="15408470" cy="8268243"/>
          </a:xfrm>
          <a:prstGeom prst="rect">
            <a:avLst/>
          </a:prstGeom>
        </p:spPr>
        <p:txBody>
          <a:bodyPr anchor="t" rtlCol="false" tIns="0" lIns="0" bIns="0" rIns="0">
            <a:spAutoFit/>
          </a:bodyPr>
          <a:lstStyle/>
          <a:p>
            <a:pPr algn="ctr">
              <a:lnSpc>
                <a:spcPts val="4681"/>
              </a:lnSpc>
            </a:pPr>
            <a:r>
              <a:rPr lang="en-US" sz="3100">
                <a:solidFill>
                  <a:srgbClr val="2B2A2A"/>
                </a:solidFill>
                <a:latin typeface="Poppins"/>
                <a:ea typeface="Poppins"/>
                <a:cs typeface="Poppins"/>
                <a:sym typeface="Poppins"/>
              </a:rPr>
              <a:t>3.    </a:t>
            </a:r>
            <a:r>
              <a:rPr lang="en-US" b="true" sz="3100" u="sng">
                <a:solidFill>
                  <a:srgbClr val="2B2A2A"/>
                </a:solidFill>
                <a:latin typeface="Poppins Bold"/>
                <a:ea typeface="Poppins Bold"/>
                <a:cs typeface="Poppins Bold"/>
                <a:sym typeface="Poppins Bold"/>
              </a:rPr>
              <a:t>Diversity in Communities:</a:t>
            </a:r>
            <a:r>
              <a:rPr lang="en-US" sz="3100">
                <a:solidFill>
                  <a:srgbClr val="2B2A2A"/>
                </a:solidFill>
                <a:latin typeface="Poppins"/>
                <a:ea typeface="Poppins"/>
                <a:cs typeface="Poppins"/>
                <a:sym typeface="Poppins"/>
              </a:rPr>
              <a:t> Some communities, such as Social Circle, had a higher concentration of users with specific shared traits like gardening and cerebral palsy, while others like Do-Gooders displayed more diversity in user characteristics, such as different disabilities or a wider range of hobbies.</a:t>
            </a:r>
          </a:p>
          <a:p>
            <a:pPr algn="ctr">
              <a:lnSpc>
                <a:spcPts val="4681"/>
              </a:lnSpc>
            </a:pPr>
          </a:p>
          <a:p>
            <a:pPr algn="ctr">
              <a:lnSpc>
                <a:spcPts val="4681"/>
              </a:lnSpc>
            </a:pPr>
            <a:r>
              <a:rPr lang="en-US" sz="3100">
                <a:solidFill>
                  <a:srgbClr val="2B2A2A"/>
                </a:solidFill>
                <a:latin typeface="Poppins"/>
                <a:ea typeface="Poppins"/>
                <a:cs typeface="Poppins"/>
                <a:sym typeface="Poppins"/>
              </a:rPr>
              <a:t>4</a:t>
            </a:r>
            <a:r>
              <a:rPr lang="en-US" sz="3100">
                <a:solidFill>
                  <a:srgbClr val="2B2A2A"/>
                </a:solidFill>
                <a:latin typeface="Poppins"/>
                <a:ea typeface="Poppins"/>
                <a:cs typeface="Poppins"/>
                <a:sym typeface="Poppins"/>
              </a:rPr>
              <a:t>.    </a:t>
            </a:r>
            <a:r>
              <a:rPr lang="en-US" b="true" sz="3100" u="sng">
                <a:solidFill>
                  <a:srgbClr val="2B2A2A"/>
                </a:solidFill>
                <a:latin typeface="Poppins Bold"/>
                <a:ea typeface="Poppins Bold"/>
                <a:cs typeface="Poppins Bold"/>
                <a:sym typeface="Poppins Bold"/>
              </a:rPr>
              <a:t>Focus on Commonalities:</a:t>
            </a:r>
            <a:r>
              <a:rPr lang="en-US" sz="3100">
                <a:solidFill>
                  <a:srgbClr val="2B2A2A"/>
                </a:solidFill>
                <a:latin typeface="Poppins"/>
                <a:ea typeface="Poppins"/>
                <a:cs typeface="Poppins"/>
                <a:sym typeface="Poppins"/>
              </a:rPr>
              <a:t> The algorithm seemed to prioritize shared hobbies and disabilities over geographic location and child’s age when determining community membership. For example, users with similar disabilities like autism spectrum disorder were grouped together even if they were from different locations.</a:t>
            </a:r>
          </a:p>
          <a:p>
            <a:pPr algn="ctr">
              <a:lnSpc>
                <a:spcPts val="4681"/>
              </a:lnSpc>
            </a:pPr>
          </a:p>
          <a:p>
            <a:pPr algn="ctr">
              <a:lnSpc>
                <a:spcPts val="4681"/>
              </a:lnSpc>
            </a:pPr>
          </a:p>
          <a:p>
            <a:pPr algn="ctr">
              <a:lnSpc>
                <a:spcPts val="4681"/>
              </a:lnSpc>
            </a:pPr>
          </a:p>
          <a:p>
            <a:pPr algn="ctr" marL="0" indent="0" lvl="0">
              <a:lnSpc>
                <a:spcPts val="4681"/>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DAGRTuNumAI</dc:identifier>
  <dcterms:modified xsi:type="dcterms:W3CDTF">2011-08-01T06:04:30Z</dcterms:modified>
  <cp:revision>1</cp:revision>
  <dc:title>EnlightenedCircles</dc:title>
</cp:coreProperties>
</file>

<file path=docProps/thumbnail.jpeg>
</file>